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1"/>
  </p:notesMasterIdLst>
  <p:handoutMasterIdLst>
    <p:handoutMasterId r:id="rId42"/>
  </p:handoutMasterIdLst>
  <p:sldIdLst>
    <p:sldId id="256" r:id="rId3"/>
    <p:sldId id="257" r:id="rId4"/>
    <p:sldId id="301" r:id="rId5"/>
    <p:sldId id="421" r:id="rId6"/>
    <p:sldId id="302" r:id="rId7"/>
    <p:sldId id="291" r:id="rId8"/>
    <p:sldId id="309" r:id="rId9"/>
    <p:sldId id="285" r:id="rId10"/>
    <p:sldId id="303" r:id="rId11"/>
    <p:sldId id="266" r:id="rId12"/>
    <p:sldId id="286" r:id="rId13"/>
    <p:sldId id="304" r:id="rId14"/>
    <p:sldId id="263" r:id="rId15"/>
    <p:sldId id="269" r:id="rId16"/>
    <p:sldId id="270" r:id="rId17"/>
    <p:sldId id="280" r:id="rId18"/>
    <p:sldId id="310" r:id="rId19"/>
    <p:sldId id="311" r:id="rId20"/>
    <p:sldId id="305" r:id="rId21"/>
    <p:sldId id="271" r:id="rId22"/>
    <p:sldId id="272" r:id="rId23"/>
    <p:sldId id="282" r:id="rId24"/>
    <p:sldId id="290" r:id="rId25"/>
    <p:sldId id="273" r:id="rId26"/>
    <p:sldId id="288" r:id="rId27"/>
    <p:sldId id="312" r:id="rId28"/>
    <p:sldId id="287" r:id="rId29"/>
    <p:sldId id="274" r:id="rId30"/>
    <p:sldId id="308" r:id="rId31"/>
    <p:sldId id="275" r:id="rId32"/>
    <p:sldId id="276" r:id="rId33"/>
    <p:sldId id="277" r:id="rId34"/>
    <p:sldId id="294" r:id="rId35"/>
    <p:sldId id="295" r:id="rId36"/>
    <p:sldId id="298" r:id="rId37"/>
    <p:sldId id="299" r:id="rId38"/>
    <p:sldId id="292" r:id="rId39"/>
    <p:sldId id="307" r:id="rId40"/>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ctr"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ctr"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ctr"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ctr"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1622" y="43"/>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26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DDA4148-6E27-4C06-A09B-5DB8ABE3FDDE}" type="datetimeFigureOut">
              <a:rPr lang="en-US" smtClean="0"/>
              <a:t>3/5/2020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997D860-3363-4843-8CFB-DB70500745B0}" type="slidenum">
              <a:rPr lang="en-US" smtClean="0"/>
              <a:t>‹#›</a:t>
            </a:fld>
            <a:endParaRPr lang="en-US"/>
          </a:p>
        </p:txBody>
      </p:sp>
    </p:spTree>
    <p:extLst>
      <p:ext uri="{BB962C8B-B14F-4D97-AF65-F5344CB8AC3E}">
        <p14:creationId xmlns:p14="http://schemas.microsoft.com/office/powerpoint/2010/main" val="167991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3" charset="0"/>
                <a:ea typeface="+mn-ea"/>
              </a:defRPr>
            </a:lvl1pPr>
          </a:lstStyle>
          <a:p>
            <a:pPr>
              <a:defRPr/>
            </a:pPr>
            <a:endParaRPr lang="en-US"/>
          </a:p>
        </p:txBody>
      </p:sp>
      <p:sp>
        <p:nvSpPr>
          <p:cNvPr id="512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3"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3" charset="0"/>
                <a:ea typeface="+mn-ea"/>
              </a:defRPr>
            </a:lvl1pPr>
          </a:lstStyle>
          <a:p>
            <a:pPr>
              <a:defRPr/>
            </a:pPr>
            <a:endParaRPr lang="en-US"/>
          </a:p>
        </p:txBody>
      </p:sp>
      <p:sp>
        <p:nvSpPr>
          <p:cNvPr id="512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FB7B855-CA12-44C0-B813-B929D49A6553}" type="slidenum">
              <a:rPr lang="en-US"/>
              <a:pPr/>
              <a:t>‹#›</a:t>
            </a:fld>
            <a:endParaRPr lang="en-US"/>
          </a:p>
        </p:txBody>
      </p:sp>
    </p:spTree>
    <p:extLst>
      <p:ext uri="{BB962C8B-B14F-4D97-AF65-F5344CB8AC3E}">
        <p14:creationId xmlns:p14="http://schemas.microsoft.com/office/powerpoint/2010/main" val="2321904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3"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33" charset="0"/>
        <a:ea typeface="ＭＳ Ｐゴシック" pitchFamily="33" charset="-128"/>
        <a:cs typeface="+mn-cs"/>
      </a:defRPr>
    </a:lvl2pPr>
    <a:lvl3pPr marL="914400" algn="l" rtl="0" eaLnBrk="0" fontAlgn="base" hangingPunct="0">
      <a:spcBef>
        <a:spcPct val="30000"/>
      </a:spcBef>
      <a:spcAft>
        <a:spcPct val="0"/>
      </a:spcAft>
      <a:defRPr sz="1200" kern="1200">
        <a:solidFill>
          <a:schemeClr val="tx1"/>
        </a:solidFill>
        <a:latin typeface="Arial" pitchFamily="33" charset="0"/>
        <a:ea typeface="ＭＳ Ｐゴシック" pitchFamily="33" charset="-128"/>
        <a:cs typeface="+mn-cs"/>
      </a:defRPr>
    </a:lvl3pPr>
    <a:lvl4pPr marL="1371600" algn="l" rtl="0" eaLnBrk="0" fontAlgn="base" hangingPunct="0">
      <a:spcBef>
        <a:spcPct val="30000"/>
      </a:spcBef>
      <a:spcAft>
        <a:spcPct val="0"/>
      </a:spcAft>
      <a:defRPr sz="1200" kern="1200">
        <a:solidFill>
          <a:schemeClr val="tx1"/>
        </a:solidFill>
        <a:latin typeface="Arial" pitchFamily="33" charset="0"/>
        <a:ea typeface="ＭＳ Ｐゴシック" pitchFamily="33" charset="-128"/>
        <a:cs typeface="+mn-cs"/>
      </a:defRPr>
    </a:lvl4pPr>
    <a:lvl5pPr marL="1828800" algn="l" rtl="0" eaLnBrk="0" fontAlgn="base" hangingPunct="0">
      <a:spcBef>
        <a:spcPct val="30000"/>
      </a:spcBef>
      <a:spcAft>
        <a:spcPct val="0"/>
      </a:spcAft>
      <a:defRPr sz="1200" kern="1200">
        <a:solidFill>
          <a:schemeClr val="tx1"/>
        </a:solidFill>
        <a:latin typeface="Arial"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39C4CFDB-BEDC-41A6-8677-C4492701A851}" type="slidenum">
              <a:rPr lang="en-US" sz="1200"/>
              <a:pPr eaLnBrk="1" hangingPunct="1"/>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52801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DAA4C9C3-9C6D-4845-BFB7-3F9A0243B4E5}" type="slidenum">
              <a:rPr lang="en-US" sz="1200"/>
              <a:pPr eaLnBrk="1" hangingPunct="1"/>
              <a:t>14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78890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83F63D11-CCA4-433C-BE4B-5EA8E092B2F4}" type="slidenum">
              <a:rPr lang="en-US" sz="1200"/>
              <a:pPr eaLnBrk="1" hangingPunct="1"/>
              <a:t>15</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8694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DA9572CB-6094-4869-A7A4-0DF172691193}" type="slidenum">
              <a:rPr lang="en-US" sz="1200"/>
              <a:pPr eaLnBrk="1" hangingPunct="1"/>
              <a:t>16</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4105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32430CF4-868A-421D-AAEB-97F1A6F5F513}" type="slidenum">
              <a:rPr lang="en-US" sz="1200"/>
              <a:pPr eaLnBrk="1" hangingPunct="1"/>
              <a:t>20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57005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CCF80DEB-5E45-4012-8F54-1907FD8B505F}" type="slidenum">
              <a:rPr lang="en-US" sz="1200"/>
              <a:pPr eaLnBrk="1" hangingPunct="1"/>
              <a:t>21</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00426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1F990276-97C9-4526-BD3E-38B82719E0DB}" type="slidenum">
              <a:rPr lang="en-US" sz="1200"/>
              <a:pPr eaLnBrk="1" hangingPunct="1"/>
              <a:t>22</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8554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226DF5A5-5719-4229-9175-24DD9F99E780}" type="slidenum">
              <a:rPr lang="en-US" sz="1200"/>
              <a:pPr eaLnBrk="1" hangingPunct="1"/>
              <a:t>23</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69307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D8BDB19A-0A2E-474C-898B-5AFC60D074D4}" type="slidenum">
              <a:rPr lang="en-US" sz="1200"/>
              <a:pPr eaLnBrk="1" hangingPunct="1"/>
              <a:t>24</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46564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970BC463-1744-4E1A-839D-90EA5307ECE4}" type="slidenum">
              <a:rPr lang="en-US" sz="1200"/>
              <a:pPr eaLnBrk="1" hangingPunct="1"/>
              <a:t>25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125620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4F473A94-647B-405E-8C18-49F79868FB24}" type="slidenum">
              <a:rPr lang="en-US" sz="1200"/>
              <a:pPr eaLnBrk="1" hangingPunct="1"/>
              <a:t>27</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80256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087E68C9-998B-48E2-AC74-31185ADE13CA}" type="slidenum">
              <a:rPr lang="en-US" sz="1200"/>
              <a:pPr eaLnBrk="1" hangingPunct="1"/>
              <a:t>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7293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3A1DF5E9-3EFD-4585-8689-F1AFD1A133E7}" type="slidenum">
              <a:rPr lang="en-US" sz="1200"/>
              <a:pPr eaLnBrk="1" hangingPunct="1"/>
              <a:t>28</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839218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3A1DF5E9-3EFD-4585-8689-F1AFD1A133E7}" type="slidenum">
              <a:rPr lang="en-US" sz="1200"/>
              <a:pPr eaLnBrk="1" hangingPunct="1"/>
              <a:t>29</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311128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6A919DC7-E66E-4CFA-8BFD-DFF284092EAA}" type="slidenum">
              <a:rPr lang="en-US" sz="1200"/>
              <a:pPr eaLnBrk="1" hangingPunct="1"/>
              <a:t>30</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693376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1C7A4880-2AB4-4A66-9820-32E835B4FDE3}" type="slidenum">
              <a:rPr lang="en-US" sz="1200"/>
              <a:pPr eaLnBrk="1" hangingPunct="1"/>
              <a:t>31</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73650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507AC2A1-6611-4A52-9021-E7E2458AFE6E}" type="slidenum">
              <a:rPr lang="en-US" sz="1200"/>
              <a:pPr eaLnBrk="1" hangingPunct="1"/>
              <a:t>32</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437087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6E349413-B79C-4223-8988-176C3D07A823}" type="slidenum">
              <a:rPr lang="en-US" sz="1200"/>
              <a:pPr eaLnBrk="1" hangingPunct="1"/>
              <a:t>33</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917794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0BC6C698-DA6B-4980-A7BB-C005CA1B6FD5}" type="slidenum">
              <a:rPr lang="en-US" sz="1200"/>
              <a:pPr eaLnBrk="1" hangingPunct="1"/>
              <a:t>34</a:t>
            </a:fld>
            <a:endParaRPr 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64445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2A713105-898B-49E0-8249-CF5078376992}" type="slidenum">
              <a:rPr lang="en-US" sz="1200"/>
              <a:pPr eaLnBrk="1" hangingPunct="1"/>
              <a:t>35</a:t>
            </a:fld>
            <a:endParaRPr lang="en-US"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03184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04A781BA-FD04-45AC-A92F-E6FF2A3E9971}" type="slidenum">
              <a:rPr lang="en-US" sz="1200"/>
              <a:pPr eaLnBrk="1" hangingPunct="1"/>
              <a:t>36</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511826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19BEE848-65E1-4313-B940-18989566579F}" type="slidenum">
              <a:rPr lang="en-US" sz="1200"/>
              <a:pPr eaLnBrk="1" hangingPunct="1"/>
              <a:t>37</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54657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087E68C9-998B-48E2-AC74-31185ADE13CA}" type="slidenum">
              <a:rPr lang="en-US" sz="1200"/>
              <a:pPr eaLnBrk="1" hangingPunct="1"/>
              <a:t>5</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26612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CE8511D6-4D0B-472C-A1B9-C26761A2D17F}" type="slidenum">
              <a:rPr lang="en-US" sz="1200"/>
              <a:pPr eaLnBrk="1" hangingPunct="1"/>
              <a:t>6</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96178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EC062490-2800-4AAE-9848-9876A6EEB73A}" type="slidenum">
              <a:rPr lang="en-US" sz="1200"/>
              <a:pPr eaLnBrk="1" hangingPunct="1"/>
              <a:t>8</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47410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087E68C9-998B-48E2-AC74-31185ADE13CA}" type="slidenum">
              <a:rPr lang="en-US" sz="1200"/>
              <a:pPr eaLnBrk="1" hangingPunct="1"/>
              <a:t>9</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353499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F8FD63E5-B89A-4D56-8436-85FBC18C3555}" type="slidenum">
              <a:rPr lang="en-US" sz="1200"/>
              <a:pPr eaLnBrk="1" hangingPunct="1"/>
              <a:t>10</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414916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92127101-233F-411A-BC87-F29608EE9D9B}" type="slidenum">
              <a:rPr lang="en-US" sz="1200"/>
              <a:pPr eaLnBrk="1" hangingPunct="1"/>
              <a:t>11</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487731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fld id="{765209F7-1EEC-42E7-9F8F-55FD487A2272}" type="slidenum">
              <a:rPr lang="en-US" sz="1200"/>
              <a:pPr eaLnBrk="1" hangingPunct="1"/>
              <a:t>13</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88877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A3E4226-157D-4B3C-A9DF-9F192D533D5B}" type="slidenum">
              <a:rPr lang="en-US"/>
              <a:pPr/>
              <a:t>‹#›</a:t>
            </a:fld>
            <a:endParaRPr lang="en-US"/>
          </a:p>
        </p:txBody>
      </p:sp>
    </p:spTree>
    <p:extLst>
      <p:ext uri="{BB962C8B-B14F-4D97-AF65-F5344CB8AC3E}">
        <p14:creationId xmlns:p14="http://schemas.microsoft.com/office/powerpoint/2010/main" val="3427676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DF9DCF3-70F7-445B-82AD-991FB297DA1D}" type="slidenum">
              <a:rPr lang="en-US"/>
              <a:pPr/>
              <a:t>‹#›</a:t>
            </a:fld>
            <a:endParaRPr lang="en-US"/>
          </a:p>
        </p:txBody>
      </p:sp>
    </p:spTree>
    <p:extLst>
      <p:ext uri="{BB962C8B-B14F-4D97-AF65-F5344CB8AC3E}">
        <p14:creationId xmlns:p14="http://schemas.microsoft.com/office/powerpoint/2010/main" val="313884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66361C-63F0-4711-B723-DFE8A696F4A7}" type="slidenum">
              <a:rPr lang="en-US"/>
              <a:pPr/>
              <a:t>‹#›</a:t>
            </a:fld>
            <a:endParaRPr lang="en-US"/>
          </a:p>
        </p:txBody>
      </p:sp>
    </p:spTree>
    <p:extLst>
      <p:ext uri="{BB962C8B-B14F-4D97-AF65-F5344CB8AC3E}">
        <p14:creationId xmlns:p14="http://schemas.microsoft.com/office/powerpoint/2010/main" val="404220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0"/>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3321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830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32892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7891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9653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3680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559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66"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877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22ADD12-DBFF-4102-B920-A495468B68B6}" type="slidenum">
              <a:rPr lang="en-US"/>
              <a:pPr/>
              <a:t>‹#›</a:t>
            </a:fld>
            <a:endParaRPr lang="en-US"/>
          </a:p>
        </p:txBody>
      </p:sp>
    </p:spTree>
    <p:extLst>
      <p:ext uri="{BB962C8B-B14F-4D97-AF65-F5344CB8AC3E}">
        <p14:creationId xmlns:p14="http://schemas.microsoft.com/office/powerpoint/2010/main" val="4096990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53134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78932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C83BA5B4-4E13-4CC0-9295-DF9758CC5CB6}" type="datetimeFigureOut">
              <a:rPr lang="fr-FR" smtClean="0">
                <a:solidFill>
                  <a:prstClr val="black">
                    <a:tint val="75000"/>
                  </a:prstClr>
                </a:solidFill>
              </a:rPr>
              <a:pPr/>
              <a:t>05/03/2020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8172DCA8-4757-4127-99A0-CB0F9E249D33}"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094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ACB84F-31DA-480E-9087-DE346A122945}" type="slidenum">
              <a:rPr lang="en-US"/>
              <a:pPr/>
              <a:t>‹#›</a:t>
            </a:fld>
            <a:endParaRPr lang="en-US"/>
          </a:p>
        </p:txBody>
      </p:sp>
    </p:spTree>
    <p:extLst>
      <p:ext uri="{BB962C8B-B14F-4D97-AF65-F5344CB8AC3E}">
        <p14:creationId xmlns:p14="http://schemas.microsoft.com/office/powerpoint/2010/main" val="415551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5EE481-4F04-4D7E-BEE7-3A90104805C7}" type="slidenum">
              <a:rPr lang="en-US"/>
              <a:pPr/>
              <a:t>‹#›</a:t>
            </a:fld>
            <a:endParaRPr lang="en-US"/>
          </a:p>
        </p:txBody>
      </p:sp>
    </p:spTree>
    <p:extLst>
      <p:ext uri="{BB962C8B-B14F-4D97-AF65-F5344CB8AC3E}">
        <p14:creationId xmlns:p14="http://schemas.microsoft.com/office/powerpoint/2010/main" val="288617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A4E3C68-C619-4A9D-96F3-6C501176AC22}" type="slidenum">
              <a:rPr lang="en-US"/>
              <a:pPr/>
              <a:t>‹#›</a:t>
            </a:fld>
            <a:endParaRPr lang="en-US"/>
          </a:p>
        </p:txBody>
      </p:sp>
    </p:spTree>
    <p:extLst>
      <p:ext uri="{BB962C8B-B14F-4D97-AF65-F5344CB8AC3E}">
        <p14:creationId xmlns:p14="http://schemas.microsoft.com/office/powerpoint/2010/main" val="353683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4DEE7C-1C76-4629-8A8D-42AB1951D12D}" type="slidenum">
              <a:rPr lang="en-US"/>
              <a:pPr/>
              <a:t>‹#›</a:t>
            </a:fld>
            <a:endParaRPr lang="en-US"/>
          </a:p>
        </p:txBody>
      </p:sp>
    </p:spTree>
    <p:extLst>
      <p:ext uri="{BB962C8B-B14F-4D97-AF65-F5344CB8AC3E}">
        <p14:creationId xmlns:p14="http://schemas.microsoft.com/office/powerpoint/2010/main" val="32066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E8CB1B-E800-4F4F-B92D-AC0F4C84D4B9}" type="slidenum">
              <a:rPr lang="en-US"/>
              <a:pPr/>
              <a:t>‹#›</a:t>
            </a:fld>
            <a:endParaRPr lang="en-US"/>
          </a:p>
        </p:txBody>
      </p:sp>
    </p:spTree>
    <p:extLst>
      <p:ext uri="{BB962C8B-B14F-4D97-AF65-F5344CB8AC3E}">
        <p14:creationId xmlns:p14="http://schemas.microsoft.com/office/powerpoint/2010/main" val="74675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FDD7C5-E8D1-4825-AE27-A2785D3FB533}" type="slidenum">
              <a:rPr lang="en-US"/>
              <a:pPr/>
              <a:t>‹#›</a:t>
            </a:fld>
            <a:endParaRPr lang="en-US"/>
          </a:p>
        </p:txBody>
      </p:sp>
    </p:spTree>
    <p:extLst>
      <p:ext uri="{BB962C8B-B14F-4D97-AF65-F5344CB8AC3E}">
        <p14:creationId xmlns:p14="http://schemas.microsoft.com/office/powerpoint/2010/main" val="172168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1FE9CBF-14EF-4C21-8EEA-787C43B2FFB6}" type="slidenum">
              <a:rPr lang="en-US"/>
              <a:pPr/>
              <a:t>‹#›</a:t>
            </a:fld>
            <a:endParaRPr lang="en-US"/>
          </a:p>
        </p:txBody>
      </p:sp>
    </p:spTree>
    <p:extLst>
      <p:ext uri="{BB962C8B-B14F-4D97-AF65-F5344CB8AC3E}">
        <p14:creationId xmlns:p14="http://schemas.microsoft.com/office/powerpoint/2010/main" val="112206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3"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3"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02EB11-5823-406E-9D8D-C06080D7AD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33"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33"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33"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33"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33" charset="0"/>
        </a:defRPr>
      </a:lvl6pPr>
      <a:lvl7pPr marL="914400" algn="ctr" rtl="0" fontAlgn="base">
        <a:spcBef>
          <a:spcPct val="0"/>
        </a:spcBef>
        <a:spcAft>
          <a:spcPct val="0"/>
        </a:spcAft>
        <a:defRPr sz="4400">
          <a:solidFill>
            <a:schemeClr val="tx2"/>
          </a:solidFill>
          <a:latin typeface="Arial" pitchFamily="33" charset="0"/>
        </a:defRPr>
      </a:lvl7pPr>
      <a:lvl8pPr marL="1371600" algn="ctr" rtl="0" fontAlgn="base">
        <a:spcBef>
          <a:spcPct val="0"/>
        </a:spcBef>
        <a:spcAft>
          <a:spcPct val="0"/>
        </a:spcAft>
        <a:defRPr sz="4400">
          <a:solidFill>
            <a:schemeClr val="tx2"/>
          </a:solidFill>
          <a:latin typeface="Arial" pitchFamily="33" charset="0"/>
        </a:defRPr>
      </a:lvl8pPr>
      <a:lvl9pPr marL="1828800" algn="ctr" rtl="0" fontAlgn="base">
        <a:spcBef>
          <a:spcPct val="0"/>
        </a:spcBef>
        <a:spcAft>
          <a:spcPct val="0"/>
        </a:spcAft>
        <a:defRPr sz="4400">
          <a:solidFill>
            <a:schemeClr val="tx2"/>
          </a:solidFill>
          <a:latin typeface="Arial" pitchFamily="3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3"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3"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3"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3"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3"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3"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6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83BA5B4-4E13-4CC0-9295-DF9758CC5CB6}" type="datetimeFigureOut">
              <a:rPr lang="fr-FR" smtClean="0">
                <a:solidFill>
                  <a:prstClr val="black">
                    <a:tint val="75000"/>
                  </a:prstClr>
                </a:solidFill>
                <a:latin typeface="Calibri"/>
                <a:ea typeface="+mn-ea"/>
              </a:rPr>
              <a:pPr fontAlgn="auto">
                <a:spcBef>
                  <a:spcPts val="0"/>
                </a:spcBef>
                <a:spcAft>
                  <a:spcPts val="0"/>
                </a:spcAft>
              </a:pPr>
              <a:t>05/03/2020</a:t>
            </a:fld>
            <a:endParaRPr lang="fr-FR">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6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fr-FR">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6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72DCA8-4757-4127-99A0-CB0F9E249D33}" type="slidenum">
              <a:rPr lang="fr-FR" smtClean="0">
                <a:solidFill>
                  <a:prstClr val="black">
                    <a:tint val="75000"/>
                  </a:prstClr>
                </a:solidFill>
                <a:latin typeface="Calibri"/>
                <a:ea typeface="+mn-ea"/>
              </a:rPr>
              <a:pPr fontAlgn="auto">
                <a:spcBef>
                  <a:spcPts val="0"/>
                </a:spcBef>
                <a:spcAft>
                  <a:spcPts val="0"/>
                </a:spcAft>
              </a:pPr>
              <a:t>‹#›</a:t>
            </a:fld>
            <a:endParaRPr lang="fr-FR">
              <a:solidFill>
                <a:prstClr val="black">
                  <a:tint val="75000"/>
                </a:prstClr>
              </a:solidFill>
              <a:latin typeface="Calibri"/>
              <a:ea typeface="+mn-ea"/>
            </a:endParaRPr>
          </a:p>
        </p:txBody>
      </p:sp>
    </p:spTree>
    <p:extLst>
      <p:ext uri="{BB962C8B-B14F-4D97-AF65-F5344CB8AC3E}">
        <p14:creationId xmlns:p14="http://schemas.microsoft.com/office/powerpoint/2010/main" val="219048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professional.heart.org/idc/groups/ahamah-public/@wcm/@sop/@rsch/documents/downloadable/ucm_495100.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rofessional.heart.org/professional/ResearchPrograms/ApplicationInformation/UCM_443316_Predoctoral-Fellowship.jsp"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rofessional.heart.org/professional/ResearchPrograms/AHAResearchAccomplishments/TopAdvancesInResearch/UCM_444458_Success-Rates.jsp" TargetMode="External"/><Relationship Id="rId2" Type="http://schemas.openxmlformats.org/officeDocument/2006/relationships/hyperlink" Target="https://professional.heart.org/professional/ResearchPrograms/AwardeesResearchAccomplishments/TopAdvancesInResearch/UCM_444458_Success-Rates.jsp"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028700" y="22860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endParaRPr lang="en-US" sz="3200" b="1" dirty="0"/>
          </a:p>
          <a:p>
            <a:pPr eaLnBrk="1" hangingPunct="1"/>
            <a:r>
              <a:rPr lang="en-US" sz="3200" b="1" dirty="0"/>
              <a:t>2020 AHA Fellowship Grant Writing Workshop</a:t>
            </a:r>
            <a:endParaRPr lang="en-US" sz="3200" b="1" dirty="0">
              <a:solidFill>
                <a:srgbClr val="FF0000"/>
              </a:solidFill>
            </a:endParaRPr>
          </a:p>
        </p:txBody>
      </p:sp>
      <p:pic>
        <p:nvPicPr>
          <p:cNvPr id="14340" name="Picture 6" descr="CVRC_LOGO_COLOR_CM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384800"/>
            <a:ext cx="16002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410200"/>
            <a:ext cx="2667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p:nvPr>
        </p:nvSpPr>
        <p:spPr bwMode="auto">
          <a:xfrm>
            <a:off x="419100" y="2133600"/>
            <a:ext cx="8305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solidFill>
                  <a:sysClr val="windowText" lastClr="000000"/>
                </a:solidFill>
              </a:rPr>
              <a:t>Dr. </a:t>
            </a:r>
            <a:r>
              <a:rPr kumimoji="0" lang="en-US" sz="2800" b="0" i="0" u="none" strike="noStrike" kern="0" cap="none" spc="0" normalizeH="0" baseline="0" noProof="0" dirty="0">
                <a:ln>
                  <a:noFill/>
                </a:ln>
                <a:solidFill>
                  <a:sysClr val="windowText" lastClr="000000"/>
                </a:solidFill>
                <a:effectLst/>
                <a:uLnTx/>
                <a:uFillTx/>
              </a:rPr>
              <a:t>Gary K. Owens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Professor of Molecular Physiology and Biological Physics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Professor of Internal Medicine, CV Division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Director Robert M. Berne Cardiovascular Research Center</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rPr>
              <a:t>PI of the CVTG (NIH T32 HL007284)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PI of our SRIP Training Grant (NIH R25 HL088724)</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452563" y="76200"/>
            <a:ext cx="63198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en-US" sz="3200" b="1">
                <a:solidFill>
                  <a:srgbClr val="FF0000"/>
                </a:solidFill>
              </a:rPr>
              <a:t>How the Review Process Works</a:t>
            </a:r>
          </a:p>
          <a:p>
            <a:pPr marL="342900" indent="-342900"/>
            <a:r>
              <a:rPr lang="en-US" sz="3200" b="1">
                <a:solidFill>
                  <a:srgbClr val="FF0000"/>
                </a:solidFill>
              </a:rPr>
              <a:t>“Prior to Study Section”</a:t>
            </a:r>
          </a:p>
        </p:txBody>
      </p:sp>
      <p:sp>
        <p:nvSpPr>
          <p:cNvPr id="38915" name="Text Box 5"/>
          <p:cNvSpPr txBox="1">
            <a:spLocks noChangeArrowheads="1"/>
          </p:cNvSpPr>
          <p:nvPr/>
        </p:nvSpPr>
        <p:spPr bwMode="auto">
          <a:xfrm>
            <a:off x="0" y="18288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marL="514350" lvl="0" indent="-514350" algn="just" eaLnBrk="1" hangingPunct="1">
              <a:buFont typeface="+mj-lt"/>
              <a:buAutoNum type="arabicPeriod"/>
            </a:pPr>
            <a:r>
              <a:rPr lang="en-US" sz="2000" dirty="0">
                <a:solidFill>
                  <a:srgbClr val="000000"/>
                </a:solidFill>
              </a:rPr>
              <a:t>Proposals are assigned to a specific AHA review panel based on the specific “</a:t>
            </a:r>
            <a:r>
              <a:rPr lang="en-US" sz="2000" u="sng" dirty="0">
                <a:solidFill>
                  <a:srgbClr val="000000"/>
                </a:solidFill>
              </a:rPr>
              <a:t>codes</a:t>
            </a:r>
            <a:r>
              <a:rPr lang="en-US" sz="2000" dirty="0">
                <a:solidFill>
                  <a:srgbClr val="000000"/>
                </a:solidFill>
              </a:rPr>
              <a:t>” you select describing your grant.</a:t>
            </a:r>
          </a:p>
          <a:p>
            <a:pPr marL="514350" lvl="0" indent="-514350" algn="just" eaLnBrk="1" hangingPunct="1">
              <a:buFont typeface="+mj-lt"/>
              <a:buAutoNum type="arabicPeriod"/>
            </a:pPr>
            <a:r>
              <a:rPr lang="en-US" sz="2000" dirty="0">
                <a:solidFill>
                  <a:srgbClr val="000000"/>
                </a:solidFill>
              </a:rPr>
              <a:t>Reviewers get their grant assignments approximately 6-weeks </a:t>
            </a:r>
            <a:r>
              <a:rPr lang="en-US" sz="2000" dirty="0"/>
              <a:t>prior to the review meeting.</a:t>
            </a:r>
          </a:p>
          <a:p>
            <a:pPr marL="514350" lvl="0" indent="-514350" algn="just" eaLnBrk="1" hangingPunct="1">
              <a:buFont typeface="+mj-lt"/>
              <a:buAutoNum type="arabicPeriod"/>
            </a:pPr>
            <a:r>
              <a:rPr lang="en-US" sz="2000" dirty="0"/>
              <a:t>The average time a reviewer spends reviewing your grant is </a:t>
            </a:r>
            <a:r>
              <a:rPr lang="en-US" sz="2000" u="sng" dirty="0"/>
              <a:t>2-4 hours</a:t>
            </a:r>
            <a:r>
              <a:rPr lang="en-US" sz="2000" dirty="0"/>
              <a:t>.</a:t>
            </a:r>
          </a:p>
          <a:p>
            <a:pPr marL="514350" lvl="0" indent="-514350" algn="just" eaLnBrk="1" hangingPunct="1">
              <a:buFont typeface="+mj-lt"/>
              <a:buAutoNum type="arabicPeriod"/>
            </a:pPr>
            <a:r>
              <a:rPr lang="en-US" sz="2000" dirty="0"/>
              <a:t>Each Reviewer receives 12-14 applications: 12 x 3 = </a:t>
            </a:r>
            <a:r>
              <a:rPr lang="en-US" sz="2000" u="sng" dirty="0"/>
              <a:t>~36 hours</a:t>
            </a:r>
            <a:r>
              <a:rPr lang="en-US" sz="2000" dirty="0"/>
              <a:t>. It is a huge time commitment and reviewers get really annoyed if grants are poorly written and hard to understand!</a:t>
            </a:r>
          </a:p>
          <a:p>
            <a:pPr marL="514350" lvl="0" indent="-514350" algn="just" eaLnBrk="1" hangingPunct="1">
              <a:buFont typeface="+mj-lt"/>
              <a:buAutoNum type="arabicPeriod"/>
            </a:pPr>
            <a:r>
              <a:rPr lang="en-US" sz="2000" dirty="0"/>
              <a:t>Each application is assigned a:</a:t>
            </a:r>
          </a:p>
          <a:p>
            <a:pPr algn="l" eaLnBrk="1" hangingPunct="1"/>
            <a:r>
              <a:rPr lang="en-US" sz="2000" dirty="0"/>
              <a:t>	Primary Reviewer (R1)</a:t>
            </a:r>
          </a:p>
          <a:p>
            <a:pPr algn="l" eaLnBrk="1" hangingPunct="1"/>
            <a:r>
              <a:rPr lang="en-US" sz="2000" dirty="0"/>
              <a:t>	Secondary Reviewer (R2)</a:t>
            </a:r>
          </a:p>
          <a:p>
            <a:pPr algn="l" eaLnBrk="1" hangingPunct="1"/>
            <a:r>
              <a:rPr lang="en-US" sz="2000" dirty="0"/>
              <a:t>	Reader (R3)</a:t>
            </a:r>
          </a:p>
          <a:p>
            <a:pPr marL="342900" indent="-342900" algn="l" eaLnBrk="1" hangingPunct="1">
              <a:buFont typeface="+mj-lt"/>
              <a:buAutoNum type="arabicPeriod" startAt="6"/>
            </a:pPr>
            <a:r>
              <a:rPr lang="en-US" sz="2000" dirty="0"/>
              <a:t>The Reviewer critiques and scores applications according to AHA guidelines (Scale of 1-5, where 1 is outstanding).</a:t>
            </a:r>
          </a:p>
          <a:p>
            <a:pPr marL="342900" indent="-342900" algn="l" eaLnBrk="1" hangingPunct="1">
              <a:buFont typeface="+mj-lt"/>
              <a:buAutoNum type="arabicPeriod" startAt="6"/>
            </a:pPr>
            <a:r>
              <a:rPr lang="en-US" sz="2000" dirty="0"/>
              <a:t>All scores are posted online 1 week prior to study section for other reviewers to observe.</a:t>
            </a:r>
          </a:p>
        </p:txBody>
      </p:sp>
      <p:sp>
        <p:nvSpPr>
          <p:cNvPr id="38916" name="Text Box 6"/>
          <p:cNvSpPr txBox="1">
            <a:spLocks noChangeArrowheads="1"/>
          </p:cNvSpPr>
          <p:nvPr/>
        </p:nvSpPr>
        <p:spPr bwMode="auto">
          <a:xfrm>
            <a:off x="838200" y="1143000"/>
            <a:ext cx="73148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1800" b="1" i="1" dirty="0"/>
              <a:t>Try to put yourself in the mindset of the Reviewer.</a:t>
            </a:r>
          </a:p>
          <a:p>
            <a:pPr eaLnBrk="1" hangingPunct="1"/>
            <a:r>
              <a:rPr lang="en-US" sz="1800" b="1" i="1" dirty="0"/>
              <a:t>Look up members of the study section prior to writing your 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8915">
                                            <p:txEl>
                                              <p:pRg st="8" end="8"/>
                                            </p:txEl>
                                          </p:spTgt>
                                        </p:tgtEl>
                                        <p:attrNameLst>
                                          <p:attrName>style.visibility</p:attrName>
                                        </p:attrNameLst>
                                      </p:cBhvr>
                                      <p:to>
                                        <p:strVal val="visible"/>
                                      </p:to>
                                    </p:set>
                                    <p:anim calcmode="lin" valueType="num">
                                      <p:cBhvr additive="base">
                                        <p:cTn id="55" dur="50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915">
                                            <p:txEl>
                                              <p:pRg st="9" end="9"/>
                                            </p:txEl>
                                          </p:spTgt>
                                        </p:tgtEl>
                                        <p:attrNameLst>
                                          <p:attrName>style.visibility</p:attrName>
                                        </p:attrNameLst>
                                      </p:cBhvr>
                                      <p:to>
                                        <p:strVal val="visible"/>
                                      </p:to>
                                    </p:set>
                                    <p:anim calcmode="lin" valueType="num">
                                      <p:cBhvr additive="base">
                                        <p:cTn id="61"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52400" y="747891"/>
            <a:ext cx="8763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marL="514350" indent="-514350" algn="just" eaLnBrk="1" hangingPunct="1">
              <a:buFont typeface="+mj-lt"/>
              <a:buAutoNum type="arabicPeriod"/>
            </a:pPr>
            <a:r>
              <a:rPr lang="en-US" sz="1800" dirty="0"/>
              <a:t>The review panels typically have 20-25 members, but your grant will only be read by one primary reviewer, one secondary reviewer, and one reader. However, </a:t>
            </a:r>
            <a:r>
              <a:rPr lang="en-US" sz="1800" b="1" dirty="0"/>
              <a:t>all review panel members will vote</a:t>
            </a:r>
            <a:r>
              <a:rPr lang="en-US" sz="1800" dirty="0"/>
              <a:t>. </a:t>
            </a:r>
          </a:p>
          <a:p>
            <a:pPr marL="514350" indent="-514350" algn="just" eaLnBrk="1" hangingPunct="1">
              <a:buFont typeface="+mj-lt"/>
              <a:buAutoNum type="arabicPeriod"/>
            </a:pPr>
            <a:r>
              <a:rPr lang="en-US" sz="1800" dirty="0"/>
              <a:t>1/2 of fellowship proposals will be triaged based on preliminary scores assigned by the three reviewers prior to the meeting. </a:t>
            </a:r>
          </a:p>
          <a:p>
            <a:pPr marL="514350" indent="-514350" algn="just" eaLnBrk="1" hangingPunct="1">
              <a:buFont typeface="+mj-lt"/>
              <a:buAutoNum type="arabicPeriod"/>
            </a:pPr>
            <a:r>
              <a:rPr lang="en-US" sz="1800" dirty="0"/>
              <a:t>If not triaged, the primary reviewer of your grant will give a </a:t>
            </a:r>
            <a:r>
              <a:rPr lang="en-US" sz="1800" dirty="0">
                <a:solidFill>
                  <a:srgbClr val="FF0000"/>
                </a:solidFill>
              </a:rPr>
              <a:t>brief (4-5 minute)</a:t>
            </a:r>
            <a:r>
              <a:rPr lang="en-US" sz="1800" dirty="0"/>
              <a:t> summary of the project along with strengths, weaknesses, overall impact, novelty, and significance of the science, as well as consideration of your mentor-training environment, the training plan, and your credentials. </a:t>
            </a:r>
          </a:p>
          <a:p>
            <a:pPr marL="514350" indent="-514350" algn="just" eaLnBrk="1" hangingPunct="1">
              <a:buFont typeface="+mj-lt"/>
              <a:buAutoNum type="arabicPeriod"/>
            </a:pPr>
            <a:r>
              <a:rPr lang="en-US" sz="1800" dirty="0"/>
              <a:t>The secondary and reader will then add any additional comments, or simply state they agree if this is the case.</a:t>
            </a:r>
          </a:p>
          <a:p>
            <a:pPr marL="514350" indent="-514350" algn="just" eaLnBrk="1" hangingPunct="1">
              <a:buFont typeface="+mj-lt"/>
              <a:buAutoNum type="arabicPeriod"/>
            </a:pPr>
            <a:r>
              <a:rPr lang="en-US" sz="1800" dirty="0"/>
              <a:t>The reviewers will then state their recommendations for scoring and the entire panel will record their scores.</a:t>
            </a:r>
          </a:p>
          <a:p>
            <a:pPr marL="514350" indent="-514350" algn="just" eaLnBrk="1" hangingPunct="1">
              <a:buFont typeface="+mj-lt"/>
              <a:buAutoNum type="arabicPeriod"/>
            </a:pPr>
            <a:r>
              <a:rPr lang="en-US" sz="1800" dirty="0">
                <a:solidFill>
                  <a:srgbClr val="FF0000"/>
                </a:solidFill>
              </a:rPr>
              <a:t>The entire review process is unlikely to last more than 8-10 minutes!</a:t>
            </a:r>
          </a:p>
          <a:p>
            <a:pPr marL="514350" indent="-514350" algn="just" eaLnBrk="1" hangingPunct="1">
              <a:buFont typeface="+mj-lt"/>
              <a:buAutoNum type="arabicPeriod"/>
            </a:pPr>
            <a:r>
              <a:rPr lang="en-US" sz="1800" dirty="0"/>
              <a:t>Also keep in mind that reviewers may have 10-15 other grants to read and review and simply will not spend time trying to figure out a poorly written grant. </a:t>
            </a:r>
          </a:p>
          <a:p>
            <a:pPr marL="514350" indent="-514350" algn="just" eaLnBrk="1" hangingPunct="1">
              <a:buFont typeface="+mj-lt"/>
              <a:buAutoNum type="arabicPeriod"/>
            </a:pPr>
            <a:r>
              <a:rPr lang="en-US" sz="1800" dirty="0"/>
              <a:t>As such, your grant needs to be written as clearly and succinctly as possible to facilitate the job of your reviewers. If they struggle to understand your grant, it is likely to do very poorly even if the science is strong.</a:t>
            </a:r>
          </a:p>
          <a:p>
            <a:pPr marL="514350" lvl="0" indent="-514350" algn="just" eaLnBrk="1" hangingPunct="1">
              <a:buFont typeface="+mj-lt"/>
              <a:buAutoNum type="arabicPeriod"/>
            </a:pPr>
            <a:r>
              <a:rPr lang="en-US" sz="1800" dirty="0">
                <a:solidFill>
                  <a:srgbClr val="000000"/>
                </a:solidFill>
              </a:rPr>
              <a:t>Make sure to include sentences/phrases the reviewers of your grant can recite to other panel members when your grant is reviewed to highlight its merits.</a:t>
            </a:r>
            <a:endParaRPr lang="en-US" sz="1800" dirty="0"/>
          </a:p>
        </p:txBody>
      </p:sp>
      <p:sp>
        <p:nvSpPr>
          <p:cNvPr id="30723" name="Rectangle 5"/>
          <p:cNvSpPr>
            <a:spLocks noChangeArrowheads="1"/>
          </p:cNvSpPr>
          <p:nvPr/>
        </p:nvSpPr>
        <p:spPr bwMode="auto">
          <a:xfrm>
            <a:off x="564326" y="224135"/>
            <a:ext cx="8096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en-US" sz="2400" b="1" dirty="0">
                <a:solidFill>
                  <a:srgbClr val="FF0000"/>
                </a:solidFill>
              </a:rPr>
              <a:t>How the Review Process Works the Day of the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 calcmode="lin" valueType="num">
                                      <p:cBhvr additive="base">
                                        <p:cTn id="37" dur="500" fill="hold"/>
                                        <p:tgtEl>
                                          <p:spTgt spid="307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2">
                                            <p:txEl>
                                              <p:pRg st="6" end="6"/>
                                            </p:txEl>
                                          </p:spTgt>
                                        </p:tgtEl>
                                        <p:attrNameLst>
                                          <p:attrName>style.visibility</p:attrName>
                                        </p:attrNameLst>
                                      </p:cBhvr>
                                      <p:to>
                                        <p:strVal val="visible"/>
                                      </p:to>
                                    </p:set>
                                    <p:anim calcmode="lin" valueType="num">
                                      <p:cBhvr additive="base">
                                        <p:cTn id="43" dur="500" fill="hold"/>
                                        <p:tgtEl>
                                          <p:spTgt spid="307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22">
                                            <p:txEl>
                                              <p:pRg st="7" end="7"/>
                                            </p:txEl>
                                          </p:spTgt>
                                        </p:tgtEl>
                                        <p:attrNameLst>
                                          <p:attrName>style.visibility</p:attrName>
                                        </p:attrNameLst>
                                      </p:cBhvr>
                                      <p:to>
                                        <p:strVal val="visible"/>
                                      </p:to>
                                    </p:set>
                                    <p:anim calcmode="lin" valueType="num">
                                      <p:cBhvr additive="base">
                                        <p:cTn id="49" dur="500" fill="hold"/>
                                        <p:tgtEl>
                                          <p:spTgt spid="307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22">
                                            <p:txEl>
                                              <p:pRg st="8" end="8"/>
                                            </p:txEl>
                                          </p:spTgt>
                                        </p:tgtEl>
                                        <p:attrNameLst>
                                          <p:attrName>style.visibility</p:attrName>
                                        </p:attrNameLst>
                                      </p:cBhvr>
                                      <p:to>
                                        <p:strVal val="visible"/>
                                      </p:to>
                                    </p:set>
                                    <p:anim calcmode="lin" valueType="num">
                                      <p:cBhvr additive="base">
                                        <p:cTn id="55" dur="500" fill="hold"/>
                                        <p:tgtEl>
                                          <p:spTgt spid="3072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lstStyle/>
          <a:p>
            <a:r>
              <a:rPr lang="en-US" sz="2400" dirty="0"/>
              <a:t>Review Criteria for AHA Pre-doctoral Fellowships:</a:t>
            </a:r>
          </a:p>
        </p:txBody>
      </p:sp>
      <p:sp>
        <p:nvSpPr>
          <p:cNvPr id="3" name="Content Placeholder 2"/>
          <p:cNvSpPr>
            <a:spLocks noGrp="1"/>
          </p:cNvSpPr>
          <p:nvPr>
            <p:ph idx="1"/>
          </p:nvPr>
        </p:nvSpPr>
        <p:spPr>
          <a:xfrm>
            <a:off x="152400" y="457200"/>
            <a:ext cx="8915400" cy="6400800"/>
          </a:xfrm>
        </p:spPr>
        <p:txBody>
          <a:bodyPr/>
          <a:lstStyle/>
          <a:p>
            <a:pPr marL="0" indent="0">
              <a:buNone/>
            </a:pPr>
            <a:r>
              <a:rPr lang="en-US" sz="1200" b="1" dirty="0">
                <a:effectLst/>
              </a:rPr>
              <a:t>Criterion 1 - Evaluation of the Investigator</a:t>
            </a:r>
            <a:br>
              <a:rPr lang="en-US" sz="1200" dirty="0">
                <a:effectLst/>
              </a:rPr>
            </a:br>
            <a:r>
              <a:rPr lang="en-US" sz="1200" dirty="0">
                <a:effectLst/>
              </a:rPr>
              <a:t>Does the trainee have potential to be successful independent researcher?</a:t>
            </a:r>
          </a:p>
          <a:p>
            <a:pPr marL="0" indent="0">
              <a:buNone/>
            </a:pPr>
            <a:r>
              <a:rPr lang="en-US" sz="1200" dirty="0">
                <a:effectLst/>
              </a:rPr>
              <a:t>Are the trainee's career plans specified in the application?</a:t>
            </a:r>
          </a:p>
          <a:p>
            <a:pPr marL="0" indent="0">
              <a:buNone/>
            </a:pPr>
            <a:r>
              <a:rPr lang="en-US" sz="1200" dirty="0">
                <a:effectLst/>
              </a:rPr>
              <a:t>Is this supported by the trainee's academic record and the assessment provided by the three letters of reference?</a:t>
            </a:r>
          </a:p>
          <a:p>
            <a:pPr marL="0" indent="0">
              <a:buNone/>
            </a:pPr>
            <a:r>
              <a:rPr lang="en-US" sz="1200" dirty="0">
                <a:effectLst/>
              </a:rPr>
              <a:t>Does the trainee have prior research experience and/or publications?</a:t>
            </a:r>
          </a:p>
          <a:p>
            <a:pPr marL="0" indent="0">
              <a:buNone/>
            </a:pPr>
            <a:r>
              <a:rPr lang="en-US" sz="1200" dirty="0">
                <a:effectLst/>
              </a:rPr>
              <a:t>Is there a clear rationale supporting the need for the proposed training?</a:t>
            </a:r>
          </a:p>
          <a:p>
            <a:pPr marL="0" indent="0">
              <a:buNone/>
            </a:pPr>
            <a:r>
              <a:rPr lang="en-US" sz="1200" dirty="0">
                <a:effectLst/>
              </a:rPr>
              <a:t>What is the sponsor's assessment of the applicant?</a:t>
            </a:r>
          </a:p>
          <a:p>
            <a:pPr marL="0" indent="0">
              <a:buNone/>
            </a:pPr>
            <a:endParaRPr lang="en-US" sz="1200" b="1" dirty="0">
              <a:effectLst/>
            </a:endParaRPr>
          </a:p>
          <a:p>
            <a:pPr marL="0" indent="0">
              <a:buNone/>
            </a:pPr>
            <a:r>
              <a:rPr lang="en-US" sz="1200" b="1" dirty="0">
                <a:effectLst/>
              </a:rPr>
              <a:t>Criterion 2 – Sponsor/Training Plan and Environment</a:t>
            </a:r>
            <a:br>
              <a:rPr lang="en-US" sz="1200" b="1" dirty="0">
                <a:effectLst/>
              </a:rPr>
            </a:br>
            <a:r>
              <a:rPr lang="en-US" sz="1200" b="1" dirty="0">
                <a:effectLst/>
              </a:rPr>
              <a:t>   Sponsor/Training Plan </a:t>
            </a:r>
            <a:endParaRPr lang="en-US" sz="1200" dirty="0">
              <a:effectLst/>
            </a:endParaRPr>
          </a:p>
          <a:p>
            <a:pPr marL="0" indent="0">
              <a:buNone/>
            </a:pPr>
            <a:r>
              <a:rPr lang="en-US" sz="1200" dirty="0">
                <a:effectLst/>
              </a:rPr>
              <a:t>Is the mentor an independent investigator?</a:t>
            </a:r>
          </a:p>
          <a:p>
            <a:pPr marL="0" indent="0">
              <a:buNone/>
            </a:pPr>
            <a:r>
              <a:rPr lang="en-US" sz="1200" dirty="0">
                <a:effectLst/>
              </a:rPr>
              <a:t>Does the mentor have the experience to direct the proposed research training, as evidenced by a track record regarding productivity, funding and prior trainees?</a:t>
            </a:r>
          </a:p>
          <a:p>
            <a:pPr marL="0" indent="0">
              <a:buNone/>
            </a:pPr>
            <a:r>
              <a:rPr lang="en-US" sz="1200" dirty="0">
                <a:effectLst/>
              </a:rPr>
              <a:t>Does the mentor have adequate current funding to support the fellow's project?</a:t>
            </a:r>
          </a:p>
          <a:p>
            <a:pPr marL="0" indent="0">
              <a:buNone/>
            </a:pPr>
            <a:r>
              <a:rPr lang="en-US" sz="1200" dirty="0">
                <a:effectLst/>
              </a:rPr>
              <a:t>Does the mentor provide a comprehensive training plan that will facilitate the applicant's progress towards his/her research career goals?</a:t>
            </a:r>
          </a:p>
          <a:p>
            <a:pPr marL="0" indent="0">
              <a:buNone/>
            </a:pPr>
            <a:r>
              <a:rPr lang="en-US" sz="1200" b="1" dirty="0"/>
              <a:t>     </a:t>
            </a:r>
            <a:r>
              <a:rPr lang="en-US" sz="1200" b="1" dirty="0">
                <a:effectLst/>
              </a:rPr>
              <a:t>Environment</a:t>
            </a:r>
            <a:endParaRPr lang="en-US" sz="1200" dirty="0">
              <a:effectLst/>
            </a:endParaRPr>
          </a:p>
          <a:p>
            <a:pPr marL="0" indent="0">
              <a:buNone/>
            </a:pPr>
            <a:r>
              <a:rPr lang="en-US" sz="1200" dirty="0">
                <a:effectLst/>
              </a:rPr>
              <a:t>Does the scientific environment in which the work will be done contribute to the probability of success for the training experience? </a:t>
            </a:r>
          </a:p>
          <a:p>
            <a:pPr marL="0" indent="0">
              <a:buNone/>
            </a:pPr>
            <a:r>
              <a:rPr lang="en-US" sz="1200" dirty="0">
                <a:effectLst/>
              </a:rPr>
              <a:t>Is there evidence of institutional commitment?</a:t>
            </a:r>
          </a:p>
          <a:p>
            <a:pPr marL="0" indent="0">
              <a:buNone/>
            </a:pPr>
            <a:endParaRPr lang="en-US" sz="1200" b="1" dirty="0">
              <a:effectLst/>
            </a:endParaRPr>
          </a:p>
          <a:p>
            <a:pPr marL="0" indent="0">
              <a:buNone/>
            </a:pPr>
            <a:r>
              <a:rPr lang="en-US" sz="1200" b="1" dirty="0">
                <a:effectLst/>
              </a:rPr>
              <a:t>Criterion 3 - Evaluation of the Proposal</a:t>
            </a:r>
            <a:endParaRPr lang="en-US" sz="1200" dirty="0">
              <a:effectLst/>
            </a:endParaRPr>
          </a:p>
          <a:p>
            <a:pPr marL="0" indent="0">
              <a:buNone/>
            </a:pPr>
            <a:r>
              <a:rPr lang="en-US" sz="1200" b="1" dirty="0">
                <a:effectLst/>
              </a:rPr>
              <a:t>   Significance</a:t>
            </a:r>
            <a:r>
              <a:rPr lang="en-US" sz="1200" dirty="0">
                <a:effectLst/>
              </a:rPr>
              <a:t>: Does this study address an important problem broadly related to cardiovascular disease or stroke? What will be the effect of these studies on the concepts, methods and technologies that drive this field?</a:t>
            </a:r>
          </a:p>
          <a:p>
            <a:pPr marL="0" indent="0">
              <a:buNone/>
            </a:pPr>
            <a:r>
              <a:rPr lang="en-US" sz="1200" b="1" dirty="0">
                <a:effectLst/>
              </a:rPr>
              <a:t>   Approach</a:t>
            </a:r>
            <a:r>
              <a:rPr lang="en-US" sz="1200" dirty="0">
                <a:effectLst/>
              </a:rPr>
              <a:t>: A new fellow may not have had adequate time to generate preliminary data. Applicants can present preliminary data generated by the sponsor. The assessment of preliminary data, whether generated by the sponsor or the applicant, should be put into perspective </a:t>
            </a:r>
            <a:r>
              <a:rPr lang="en-US" sz="1200" b="1" dirty="0">
                <a:solidFill>
                  <a:srgbClr val="FF0000"/>
                </a:solidFill>
                <a:effectLst/>
              </a:rPr>
              <a:t>so that bold new ideas and risk taking by beginning investigators are encouraged rather than stymied.</a:t>
            </a:r>
            <a:br>
              <a:rPr lang="en-US" sz="1200" b="1" dirty="0">
                <a:solidFill>
                  <a:srgbClr val="FF0000"/>
                </a:solidFill>
                <a:effectLst/>
              </a:rPr>
            </a:br>
            <a:r>
              <a:rPr lang="en-US" sz="1200" dirty="0">
                <a:effectLst/>
              </a:rPr>
              <a:t>Are the conceptual framework, design, methods and analyses adequately developed, well integrated, well reasoned, feasible (as determined by preliminary data or the expertise available in the mentor's and/or collaborator's laboratories) and appropriate to the aims of the project? Does the applicant acknowledge potential problem areas and consider alternative tactics?</a:t>
            </a:r>
          </a:p>
          <a:p>
            <a:pPr marL="0" indent="0">
              <a:buNone/>
            </a:pPr>
            <a:r>
              <a:rPr lang="en-US" sz="1200" b="1" dirty="0">
                <a:effectLst/>
              </a:rPr>
              <a:t>   Innovation</a:t>
            </a:r>
            <a:r>
              <a:rPr lang="en-US" sz="1200" dirty="0">
                <a:effectLst/>
              </a:rPr>
              <a:t>: Is the project original?</a:t>
            </a:r>
          </a:p>
          <a:p>
            <a:pPr marL="0" indent="0">
              <a:buNone/>
            </a:pPr>
            <a:endParaRPr lang="en-US" sz="1200" dirty="0"/>
          </a:p>
        </p:txBody>
      </p:sp>
      <p:sp>
        <p:nvSpPr>
          <p:cNvPr id="4" name="TextBox 3"/>
          <p:cNvSpPr txBox="1"/>
          <p:nvPr/>
        </p:nvSpPr>
        <p:spPr>
          <a:xfrm>
            <a:off x="5105400" y="1447800"/>
            <a:ext cx="3962400" cy="1200329"/>
          </a:xfrm>
          <a:prstGeom prst="rect">
            <a:avLst/>
          </a:prstGeom>
          <a:solidFill>
            <a:srgbClr val="FFFF00"/>
          </a:solidFill>
        </p:spPr>
        <p:txBody>
          <a:bodyPr wrap="square" rtlCol="0">
            <a:spAutoFit/>
          </a:bodyPr>
          <a:lstStyle/>
          <a:p>
            <a:r>
              <a:rPr lang="en-US" dirty="0"/>
              <a:t>The AHA Review Panels tend to be ultra-conservative when it comes to risk. Keep your grant well-focused and as simple as possible.</a:t>
            </a:r>
          </a:p>
        </p:txBody>
      </p:sp>
    </p:spTree>
    <p:extLst>
      <p:ext uri="{BB962C8B-B14F-4D97-AF65-F5344CB8AC3E}">
        <p14:creationId xmlns:p14="http://schemas.microsoft.com/office/powerpoint/2010/main" val="24382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6" end="16"/>
                                            </p:txEl>
                                          </p:spTgt>
                                        </p:tgtEl>
                                        <p:attrNameLst>
                                          <p:attrName>style.visibility</p:attrName>
                                        </p:attrNameLst>
                                      </p:cBhvr>
                                      <p:to>
                                        <p:strVal val="visible"/>
                                      </p:to>
                                    </p:set>
                                    <p:anim calcmode="lin" valueType="num">
                                      <p:cBhvr additive="base">
                                        <p:cTn id="9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 calcmode="lin" valueType="num">
                                      <p:cBhvr additive="base">
                                        <p:cTn id="9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8" end="18"/>
                                            </p:txEl>
                                          </p:spTgt>
                                        </p:tgtEl>
                                        <p:attrNameLst>
                                          <p:attrName>style.visibility</p:attrName>
                                        </p:attrNameLst>
                                      </p:cBhvr>
                                      <p:to>
                                        <p:strVal val="visible"/>
                                      </p:to>
                                    </p:set>
                                    <p:anim calcmode="lin" valueType="num">
                                      <p:cBhvr additive="base">
                                        <p:cTn id="10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9" end="19"/>
                                            </p:txEl>
                                          </p:spTgt>
                                        </p:tgtEl>
                                        <p:attrNameLst>
                                          <p:attrName>style.visibility</p:attrName>
                                        </p:attrNameLst>
                                      </p:cBhvr>
                                      <p:to>
                                        <p:strVal val="visible"/>
                                      </p:to>
                                    </p:set>
                                    <p:anim calcmode="lin" valueType="num">
                                      <p:cBhvr additive="base">
                                        <p:cTn id="10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
                                        </p:tgtEl>
                                        <p:attrNameLst>
                                          <p:attrName>style.visibility</p:attrName>
                                        </p:attrNameLst>
                                      </p:cBhvr>
                                      <p:to>
                                        <p:strVal val="visible"/>
                                      </p:to>
                                    </p:set>
                                    <p:anim calcmode="lin" valueType="num">
                                      <p:cBhvr additive="base">
                                        <p:cTn id="115" dur="500" fill="hold"/>
                                        <p:tgtEl>
                                          <p:spTgt spid="4"/>
                                        </p:tgtEl>
                                        <p:attrNameLst>
                                          <p:attrName>ppt_x</p:attrName>
                                        </p:attrNameLst>
                                      </p:cBhvr>
                                      <p:tavLst>
                                        <p:tav tm="0">
                                          <p:val>
                                            <p:strVal val="#ppt_x"/>
                                          </p:val>
                                        </p:tav>
                                        <p:tav tm="100000">
                                          <p:val>
                                            <p:strVal val="#ppt_x"/>
                                          </p:val>
                                        </p:tav>
                                      </p:tavLst>
                                    </p:anim>
                                    <p:anim calcmode="lin" valueType="num">
                                      <p:cBhvr additive="base">
                                        <p:cTn id="1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Pre Psot Fellow Crit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3382"/>
            <a:ext cx="9906000" cy="765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9"/>
          <p:cNvSpPr txBox="1">
            <a:spLocks noChangeArrowheads="1"/>
          </p:cNvSpPr>
          <p:nvPr/>
        </p:nvSpPr>
        <p:spPr bwMode="auto">
          <a:xfrm>
            <a:off x="4725988" y="2527300"/>
            <a:ext cx="60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b="1">
                <a:solidFill>
                  <a:srgbClr val="FF0000"/>
                </a:solidFill>
              </a:rPr>
              <a:t>1.3</a:t>
            </a:r>
          </a:p>
        </p:txBody>
      </p:sp>
      <p:sp>
        <p:nvSpPr>
          <p:cNvPr id="43012" name="Text Box 11"/>
          <p:cNvSpPr txBox="1">
            <a:spLocks noChangeArrowheads="1"/>
          </p:cNvSpPr>
          <p:nvPr/>
        </p:nvSpPr>
        <p:spPr bwMode="auto">
          <a:xfrm>
            <a:off x="4724400" y="32131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b="1">
                <a:solidFill>
                  <a:srgbClr val="FF0000"/>
                </a:solidFill>
              </a:rPr>
              <a:t>1.9</a:t>
            </a:r>
          </a:p>
        </p:txBody>
      </p:sp>
      <p:sp>
        <p:nvSpPr>
          <p:cNvPr id="43013" name="Text Box 12"/>
          <p:cNvSpPr txBox="1">
            <a:spLocks noChangeArrowheads="1"/>
          </p:cNvSpPr>
          <p:nvPr/>
        </p:nvSpPr>
        <p:spPr bwMode="auto">
          <a:xfrm>
            <a:off x="4737100" y="5041900"/>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b="1">
                <a:solidFill>
                  <a:srgbClr val="FF0000"/>
                </a:solidFill>
              </a:rPr>
              <a:t>2.5</a:t>
            </a:r>
          </a:p>
        </p:txBody>
      </p:sp>
      <p:sp>
        <p:nvSpPr>
          <p:cNvPr id="43014" name="Text Box 13"/>
          <p:cNvSpPr txBox="1">
            <a:spLocks noChangeArrowheads="1"/>
          </p:cNvSpPr>
          <p:nvPr/>
        </p:nvSpPr>
        <p:spPr bwMode="auto">
          <a:xfrm>
            <a:off x="4267200" y="6451600"/>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b="1">
                <a:solidFill>
                  <a:srgbClr val="FF0000"/>
                </a:solidFill>
              </a:rPr>
              <a:t>1.9  (1.8-2.0)</a:t>
            </a:r>
          </a:p>
        </p:txBody>
      </p:sp>
      <p:sp>
        <p:nvSpPr>
          <p:cNvPr id="2" name="TextBox 1"/>
          <p:cNvSpPr txBox="1"/>
          <p:nvPr/>
        </p:nvSpPr>
        <p:spPr>
          <a:xfrm>
            <a:off x="5332413" y="762000"/>
            <a:ext cx="3735387" cy="1200329"/>
          </a:xfrm>
          <a:prstGeom prst="rect">
            <a:avLst/>
          </a:prstGeom>
          <a:solidFill>
            <a:srgbClr val="FFFF00"/>
          </a:solidFill>
        </p:spPr>
        <p:txBody>
          <a:bodyPr wrap="square" rtlCol="0">
            <a:spAutoFit/>
          </a:bodyPr>
          <a:lstStyle/>
          <a:p>
            <a:r>
              <a:rPr lang="en-US" b="1" dirty="0"/>
              <a:t>The page limit is now 5 pages!</a:t>
            </a:r>
          </a:p>
          <a:p>
            <a:endParaRPr lang="en-US" dirty="0"/>
          </a:p>
          <a:p>
            <a:r>
              <a:rPr lang="en-US" dirty="0"/>
              <a:t>The overall score may not be the arithmetic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6"/>
          <p:cNvSpPr txBox="1">
            <a:spLocks noChangeArrowheads="1"/>
          </p:cNvSpPr>
          <p:nvPr/>
        </p:nvSpPr>
        <p:spPr bwMode="auto">
          <a:xfrm>
            <a:off x="0" y="685800"/>
            <a:ext cx="91440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buFontTx/>
              <a:buAutoNum type="arabicPeriod"/>
            </a:pPr>
            <a:r>
              <a:rPr lang="en-US" sz="1800" dirty="0"/>
              <a:t>The </a:t>
            </a:r>
            <a:r>
              <a:rPr lang="en-US" sz="1800" b="1" dirty="0"/>
              <a:t>SCIENCE</a:t>
            </a:r>
            <a:r>
              <a:rPr lang="en-US" sz="1800" dirty="0"/>
              <a:t> must be </a:t>
            </a:r>
            <a:r>
              <a:rPr lang="en-US" sz="1800" b="1" dirty="0"/>
              <a:t>outstanding</a:t>
            </a:r>
            <a:r>
              <a:rPr lang="en-US" sz="1800" dirty="0"/>
              <a:t>!</a:t>
            </a:r>
          </a:p>
          <a:p>
            <a:pPr algn="l" eaLnBrk="1" hangingPunct="1">
              <a:buFontTx/>
              <a:buAutoNum type="arabicPeriod"/>
            </a:pPr>
            <a:endParaRPr lang="en-US" sz="1800" dirty="0"/>
          </a:p>
          <a:p>
            <a:pPr algn="l" eaLnBrk="1" hangingPunct="1">
              <a:buFontTx/>
              <a:buAutoNum type="arabicPeriod"/>
            </a:pPr>
            <a:r>
              <a:rPr lang="en-US" sz="1800" dirty="0"/>
              <a:t>Clear transition of thought process, structure, and a strong rationale for the experimental approach.  </a:t>
            </a:r>
            <a:r>
              <a:rPr lang="en-US" sz="1800" b="1" dirty="0"/>
              <a:t>The simpler the better</a:t>
            </a:r>
            <a:r>
              <a:rPr lang="en-US" sz="1800" dirty="0"/>
              <a:t>. </a:t>
            </a:r>
            <a:r>
              <a:rPr lang="en-US" sz="1800" b="1" dirty="0"/>
              <a:t> </a:t>
            </a:r>
          </a:p>
          <a:p>
            <a:pPr algn="l" eaLnBrk="1" hangingPunct="1">
              <a:buFontTx/>
              <a:buAutoNum type="arabicPeriod"/>
            </a:pPr>
            <a:endParaRPr lang="en-US" sz="1800" dirty="0"/>
          </a:p>
          <a:p>
            <a:pPr algn="l" eaLnBrk="1" hangingPunct="1">
              <a:buFontTx/>
              <a:buAutoNum type="arabicPeriod"/>
            </a:pPr>
            <a:r>
              <a:rPr lang="en-US" sz="1800" dirty="0"/>
              <a:t>You </a:t>
            </a:r>
            <a:r>
              <a:rPr lang="en-US" sz="1800" b="1" dirty="0"/>
              <a:t>MUST</a:t>
            </a:r>
            <a:r>
              <a:rPr lang="en-US" sz="1800" dirty="0"/>
              <a:t> have a </a:t>
            </a:r>
            <a:r>
              <a:rPr lang="en-US" sz="1800" b="1" u="sng" dirty="0"/>
              <a:t>HYPOTHESIS</a:t>
            </a:r>
            <a:r>
              <a:rPr lang="en-US" sz="1800" b="1" dirty="0"/>
              <a:t>.</a:t>
            </a:r>
          </a:p>
          <a:p>
            <a:pPr marL="0" indent="0" algn="l" eaLnBrk="1" hangingPunct="1"/>
            <a:endParaRPr lang="en-US" sz="1800" dirty="0"/>
          </a:p>
          <a:p>
            <a:pPr algn="l" eaLnBrk="1" hangingPunct="1">
              <a:buFont typeface="+mj-lt"/>
              <a:buAutoNum type="arabicPeriod" startAt="4"/>
            </a:pPr>
            <a:r>
              <a:rPr lang="en-US" sz="1800" u="sng" dirty="0"/>
              <a:t>The proposal needs to be FOCUSED</a:t>
            </a:r>
            <a:r>
              <a:rPr lang="en-US" sz="1800" dirty="0"/>
              <a:t>, not OVER-AMBITUOUS.</a:t>
            </a:r>
          </a:p>
          <a:p>
            <a:pPr algn="l" eaLnBrk="1" hangingPunct="1"/>
            <a:endParaRPr lang="en-US" sz="1800" dirty="0"/>
          </a:p>
          <a:p>
            <a:pPr algn="l" eaLnBrk="1" hangingPunct="1"/>
            <a:r>
              <a:rPr lang="en-US" sz="1800" dirty="0"/>
              <a:t>	#1 comment of reviewers: </a:t>
            </a:r>
            <a:r>
              <a:rPr lang="en-US" sz="1800" b="1" i="1" dirty="0"/>
              <a:t>“This is grant is unfocussed and overambitious.”</a:t>
            </a:r>
          </a:p>
          <a:p>
            <a:pPr algn="l" eaLnBrk="1" hangingPunct="1"/>
            <a:endParaRPr lang="en-US" sz="1800" dirty="0"/>
          </a:p>
          <a:p>
            <a:pPr algn="l" eaLnBrk="1" hangingPunct="1"/>
            <a:r>
              <a:rPr lang="en-US" sz="1800" dirty="0"/>
              <a:t>5.  Mechanistic not Descriptive.</a:t>
            </a:r>
          </a:p>
          <a:p>
            <a:pPr algn="l" eaLnBrk="1" hangingPunct="1"/>
            <a:endParaRPr lang="en-US" sz="1800" dirty="0"/>
          </a:p>
          <a:p>
            <a:pPr algn="l" eaLnBrk="1" hangingPunct="1"/>
            <a:r>
              <a:rPr lang="en-US" sz="1800" dirty="0"/>
              <a:t>	#2 comment of reviewers:  </a:t>
            </a:r>
            <a:r>
              <a:rPr lang="en-US" sz="1800" b="1" i="1" dirty="0"/>
              <a:t>“This Aim is descriptive.”</a:t>
            </a:r>
          </a:p>
          <a:p>
            <a:pPr algn="l" eaLnBrk="1" hangingPunct="1"/>
            <a:endParaRPr lang="en-US" sz="1800" dirty="0"/>
          </a:p>
          <a:p>
            <a:pPr algn="l" eaLnBrk="1" hangingPunct="1"/>
            <a:r>
              <a:rPr lang="en-US" sz="1800" dirty="0"/>
              <a:t>6.  Clearly state </a:t>
            </a:r>
            <a:r>
              <a:rPr lang="en-US" sz="1800" u="sng" dirty="0"/>
              <a:t>CAVEATS</a:t>
            </a:r>
            <a:r>
              <a:rPr lang="en-US" sz="1800" dirty="0"/>
              <a:t> and </a:t>
            </a:r>
            <a:r>
              <a:rPr lang="en-US" sz="1800" u="sng" dirty="0"/>
              <a:t>POTENTIAL PITFALLS</a:t>
            </a:r>
            <a:r>
              <a:rPr lang="en-US" sz="1800" dirty="0"/>
              <a:t> for each Aim.</a:t>
            </a:r>
          </a:p>
          <a:p>
            <a:pPr algn="l" eaLnBrk="1" hangingPunct="1"/>
            <a:endParaRPr lang="en-US" sz="1800" dirty="0"/>
          </a:p>
          <a:p>
            <a:pPr algn="l" eaLnBrk="1" hangingPunct="1">
              <a:buFontTx/>
              <a:buAutoNum type="arabicPeriod" startAt="7"/>
            </a:pPr>
            <a:r>
              <a:rPr lang="en-US" sz="1800" dirty="0"/>
              <a:t>You </a:t>
            </a:r>
            <a:r>
              <a:rPr lang="en-US" sz="1800" b="1" dirty="0"/>
              <a:t>MUST</a:t>
            </a:r>
            <a:r>
              <a:rPr lang="en-US" sz="1800" dirty="0"/>
              <a:t> provide supportive </a:t>
            </a:r>
            <a:r>
              <a:rPr lang="en-US" sz="1800" u="sng" dirty="0"/>
              <a:t>preliminary data</a:t>
            </a:r>
            <a:r>
              <a:rPr lang="en-US" sz="1800" dirty="0"/>
              <a:t>, whether it’s your data, data from a previous member of your lab, or data from another lab.</a:t>
            </a:r>
          </a:p>
          <a:p>
            <a:pPr algn="l" eaLnBrk="1" hangingPunct="1">
              <a:buFontTx/>
              <a:buAutoNum type="arabicPeriod" startAt="7"/>
            </a:pPr>
            <a:endParaRPr lang="en-US" sz="1800" dirty="0"/>
          </a:p>
          <a:p>
            <a:pPr algn="l" eaLnBrk="1" hangingPunct="1">
              <a:buFontTx/>
              <a:buAutoNum type="arabicPeriod" startAt="7"/>
            </a:pPr>
            <a:r>
              <a:rPr lang="en-US" sz="1800" dirty="0"/>
              <a:t>These are TRAINING fellowships, not RO1s! The quality needs to be as good but the scope much less.</a:t>
            </a:r>
          </a:p>
          <a:p>
            <a:pPr algn="l" eaLnBrk="1" hangingPunct="1">
              <a:buFontTx/>
              <a:buAutoNum type="arabicPeriod"/>
            </a:pPr>
            <a:endParaRPr lang="en-US" sz="1800" dirty="0"/>
          </a:p>
        </p:txBody>
      </p:sp>
      <p:pic>
        <p:nvPicPr>
          <p:cNvPr id="45059" name="Picture 7" descr="Pre Psot Fellow Critique"/>
          <p:cNvPicPr>
            <a:picLocks noChangeAspect="1" noChangeArrowheads="1"/>
          </p:cNvPicPr>
          <p:nvPr/>
        </p:nvPicPr>
        <p:blipFill>
          <a:blip r:embed="rId3">
            <a:extLst>
              <a:ext uri="{28A0092B-C50C-407E-A947-70E740481C1C}">
                <a14:useLocalDpi xmlns:a14="http://schemas.microsoft.com/office/drawing/2010/main" val="0"/>
              </a:ext>
            </a:extLst>
          </a:blip>
          <a:srcRect t="35464" b="54489"/>
          <a:stretch>
            <a:fillRect/>
          </a:stretch>
        </p:blipFill>
        <p:spPr bwMode="auto">
          <a:xfrm>
            <a:off x="-247650" y="0"/>
            <a:ext cx="96774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2" end="2"/>
                                            </p:txEl>
                                          </p:spTgt>
                                        </p:tgtEl>
                                        <p:attrNameLst>
                                          <p:attrName>style.visibility</p:attrName>
                                        </p:attrNameLst>
                                      </p:cBhvr>
                                      <p:to>
                                        <p:strVal val="visible"/>
                                      </p:to>
                                    </p:set>
                                    <p:anim calcmode="lin" valueType="num">
                                      <p:cBhvr additive="base">
                                        <p:cTn id="13"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8">
                                            <p:txEl>
                                              <p:pRg st="4" end="4"/>
                                            </p:txEl>
                                          </p:spTgt>
                                        </p:tgtEl>
                                        <p:attrNameLst>
                                          <p:attrName>style.visibility</p:attrName>
                                        </p:attrNameLst>
                                      </p:cBhvr>
                                      <p:to>
                                        <p:strVal val="visible"/>
                                      </p:to>
                                    </p:set>
                                    <p:anim calcmode="lin" valueType="num">
                                      <p:cBhvr additive="base">
                                        <p:cTn id="19" dur="500" fill="hold"/>
                                        <p:tgtEl>
                                          <p:spTgt spid="4505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8">
                                            <p:txEl>
                                              <p:pRg st="6" end="6"/>
                                            </p:txEl>
                                          </p:spTgt>
                                        </p:tgtEl>
                                        <p:attrNameLst>
                                          <p:attrName>style.visibility</p:attrName>
                                        </p:attrNameLst>
                                      </p:cBhvr>
                                      <p:to>
                                        <p:strVal val="visible"/>
                                      </p:to>
                                    </p:set>
                                    <p:anim calcmode="lin" valueType="num">
                                      <p:cBhvr additive="base">
                                        <p:cTn id="25" dur="500" fill="hold"/>
                                        <p:tgtEl>
                                          <p:spTgt spid="4505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8">
                                            <p:txEl>
                                              <p:pRg st="8" end="8"/>
                                            </p:txEl>
                                          </p:spTgt>
                                        </p:tgtEl>
                                        <p:attrNameLst>
                                          <p:attrName>style.visibility</p:attrName>
                                        </p:attrNameLst>
                                      </p:cBhvr>
                                      <p:to>
                                        <p:strVal val="visible"/>
                                      </p:to>
                                    </p:set>
                                    <p:anim calcmode="lin" valueType="num">
                                      <p:cBhvr additive="base">
                                        <p:cTn id="31" dur="500" fill="hold"/>
                                        <p:tgtEl>
                                          <p:spTgt spid="4505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8">
                                            <p:txEl>
                                              <p:pRg st="10" end="10"/>
                                            </p:txEl>
                                          </p:spTgt>
                                        </p:tgtEl>
                                        <p:attrNameLst>
                                          <p:attrName>style.visibility</p:attrName>
                                        </p:attrNameLst>
                                      </p:cBhvr>
                                      <p:to>
                                        <p:strVal val="visible"/>
                                      </p:to>
                                    </p:set>
                                    <p:anim calcmode="lin" valueType="num">
                                      <p:cBhvr additive="base">
                                        <p:cTn id="37" dur="500" fill="hold"/>
                                        <p:tgtEl>
                                          <p:spTgt spid="4505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8">
                                            <p:txEl>
                                              <p:pRg st="12" end="12"/>
                                            </p:txEl>
                                          </p:spTgt>
                                        </p:tgtEl>
                                        <p:attrNameLst>
                                          <p:attrName>style.visibility</p:attrName>
                                        </p:attrNameLst>
                                      </p:cBhvr>
                                      <p:to>
                                        <p:strVal val="visible"/>
                                      </p:to>
                                    </p:set>
                                    <p:anim calcmode="lin" valueType="num">
                                      <p:cBhvr additive="base">
                                        <p:cTn id="43" dur="500" fill="hold"/>
                                        <p:tgtEl>
                                          <p:spTgt spid="4505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058">
                                            <p:txEl>
                                              <p:pRg st="14" end="14"/>
                                            </p:txEl>
                                          </p:spTgt>
                                        </p:tgtEl>
                                        <p:attrNameLst>
                                          <p:attrName>style.visibility</p:attrName>
                                        </p:attrNameLst>
                                      </p:cBhvr>
                                      <p:to>
                                        <p:strVal val="visible"/>
                                      </p:to>
                                    </p:set>
                                    <p:anim calcmode="lin" valueType="num">
                                      <p:cBhvr additive="base">
                                        <p:cTn id="49" dur="500" fill="hold"/>
                                        <p:tgtEl>
                                          <p:spTgt spid="45058">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058">
                                            <p:txEl>
                                              <p:pRg st="16" end="16"/>
                                            </p:txEl>
                                          </p:spTgt>
                                        </p:tgtEl>
                                        <p:attrNameLst>
                                          <p:attrName>style.visibility</p:attrName>
                                        </p:attrNameLst>
                                      </p:cBhvr>
                                      <p:to>
                                        <p:strVal val="visible"/>
                                      </p:to>
                                    </p:set>
                                    <p:anim calcmode="lin" valueType="num">
                                      <p:cBhvr additive="base">
                                        <p:cTn id="55" dur="500" fill="hold"/>
                                        <p:tgtEl>
                                          <p:spTgt spid="45058">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8">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5058">
                                            <p:txEl>
                                              <p:pRg st="18" end="18"/>
                                            </p:txEl>
                                          </p:spTgt>
                                        </p:tgtEl>
                                        <p:attrNameLst>
                                          <p:attrName>style.visibility</p:attrName>
                                        </p:attrNameLst>
                                      </p:cBhvr>
                                      <p:to>
                                        <p:strVal val="visible"/>
                                      </p:to>
                                    </p:set>
                                    <p:anim calcmode="lin" valueType="num">
                                      <p:cBhvr additive="base">
                                        <p:cTn id="61" dur="500" fill="hold"/>
                                        <p:tgtEl>
                                          <p:spTgt spid="45058">
                                            <p:txEl>
                                              <p:pRg st="18" end="1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8">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222811" y="865525"/>
            <a:ext cx="868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2000" b="1" u="sng" dirty="0"/>
              <a:t>Project Summary</a:t>
            </a:r>
            <a:r>
              <a:rPr lang="en-US" sz="2000" dirty="0"/>
              <a:t> (250-300 word Abstract)</a:t>
            </a:r>
          </a:p>
          <a:p>
            <a:pPr algn="l" eaLnBrk="1" hangingPunct="1"/>
            <a:r>
              <a:rPr lang="en-US" sz="2000" dirty="0"/>
              <a:t>     Phenomena X  or disease X </a:t>
            </a:r>
            <a:r>
              <a:rPr lang="en-US" sz="2000" b="1" u="sng" dirty="0"/>
              <a:t>is…the leading cause of death in developed societies</a:t>
            </a:r>
            <a:r>
              <a:rPr lang="en-US" sz="2000" dirty="0"/>
              <a:t>.  A characteristic feature of this process is…    Although ABC have been shown to… it is unknown whether…  </a:t>
            </a:r>
            <a:r>
              <a:rPr lang="en-US" sz="2000" b="1" u="sng" dirty="0"/>
              <a:t>Preliminary studies</a:t>
            </a:r>
            <a:r>
              <a:rPr lang="en-US" sz="2000" b="1" dirty="0"/>
              <a:t> </a:t>
            </a:r>
            <a:r>
              <a:rPr lang="en-US" sz="2000" dirty="0"/>
              <a:t>[or</a:t>
            </a:r>
            <a:r>
              <a:rPr lang="en-US" sz="2000" b="1" dirty="0"/>
              <a:t> </a:t>
            </a:r>
            <a:r>
              <a:rPr lang="en-US" sz="2000" b="1" u="sng" dirty="0"/>
              <a:t>Recent studies from our lab using a novel…</a:t>
            </a:r>
            <a:r>
              <a:rPr lang="en-US" sz="2000" dirty="0"/>
              <a:t>]</a:t>
            </a:r>
            <a:r>
              <a:rPr lang="en-US" sz="2000" b="1" dirty="0"/>
              <a:t> </a:t>
            </a:r>
            <a:r>
              <a:rPr lang="en-US" sz="2000" dirty="0"/>
              <a:t>show that…  However, </a:t>
            </a:r>
            <a:r>
              <a:rPr lang="en-US" sz="2000" b="1" u="sng" dirty="0"/>
              <a:t>a critical unresolved question </a:t>
            </a:r>
            <a:r>
              <a:rPr lang="en-US" sz="2000" dirty="0"/>
              <a:t>is….  Studies in this proposal will test the </a:t>
            </a:r>
            <a:r>
              <a:rPr lang="en-US" sz="2000" b="1" u="sng" dirty="0"/>
              <a:t>hypothesis</a:t>
            </a:r>
            <a:r>
              <a:rPr lang="en-US" sz="2000" dirty="0"/>
              <a:t> that…by addressing the following </a:t>
            </a:r>
            <a:r>
              <a:rPr lang="en-US" sz="2000" b="1" u="sng" dirty="0"/>
              <a:t>Specific Aims</a:t>
            </a:r>
            <a:r>
              <a:rPr lang="en-US" sz="2000" b="1" dirty="0"/>
              <a:t>:</a:t>
            </a:r>
            <a:r>
              <a:rPr lang="en-US" sz="2000" dirty="0"/>
              <a:t>  </a:t>
            </a:r>
            <a:r>
              <a:rPr lang="en-US" sz="2000" i="1" dirty="0"/>
              <a:t>Aim 1</a:t>
            </a:r>
            <a:r>
              <a:rPr lang="en-US" sz="2000" dirty="0"/>
              <a:t> will determine…  </a:t>
            </a:r>
            <a:r>
              <a:rPr lang="en-US" sz="2000" i="1" dirty="0"/>
              <a:t>Aim 2 </a:t>
            </a:r>
            <a:r>
              <a:rPr lang="en-US" sz="2000" dirty="0"/>
              <a:t>will define mechanisms…Taken together studies will provide novel insights regarding…..and help </a:t>
            </a:r>
            <a:r>
              <a:rPr lang="en-US" sz="2000" b="1" u="sng" dirty="0"/>
              <a:t>contribute to development of innovative and more effective therapies for treating disease X.  </a:t>
            </a:r>
            <a:endParaRPr lang="en-US" sz="2000" dirty="0"/>
          </a:p>
        </p:txBody>
      </p:sp>
      <p:sp>
        <p:nvSpPr>
          <p:cNvPr id="49155" name="Text Box 7"/>
          <p:cNvSpPr txBox="1">
            <a:spLocks noChangeArrowheads="1"/>
          </p:cNvSpPr>
          <p:nvPr/>
        </p:nvSpPr>
        <p:spPr bwMode="auto">
          <a:xfrm>
            <a:off x="1991805" y="115669"/>
            <a:ext cx="51603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3600" b="1" dirty="0"/>
              <a:t>Layout of the proposal</a:t>
            </a:r>
          </a:p>
        </p:txBody>
      </p:sp>
      <p:sp>
        <p:nvSpPr>
          <p:cNvPr id="2" name="TextBox 1"/>
          <p:cNvSpPr txBox="1"/>
          <p:nvPr/>
        </p:nvSpPr>
        <p:spPr>
          <a:xfrm>
            <a:off x="361709" y="4267200"/>
            <a:ext cx="8528611" cy="2554545"/>
          </a:xfrm>
          <a:prstGeom prst="rect">
            <a:avLst/>
          </a:prstGeom>
          <a:noFill/>
          <a:ln>
            <a:solidFill>
              <a:schemeClr val="tx1"/>
            </a:solidFill>
          </a:ln>
        </p:spPr>
        <p:txBody>
          <a:bodyPr wrap="square" rtlCol="0">
            <a:spAutoFit/>
          </a:bodyPr>
          <a:lstStyle/>
          <a:p>
            <a:pPr algn="l"/>
            <a:r>
              <a:rPr lang="en-US" sz="2000" b="1" dirty="0">
                <a:solidFill>
                  <a:srgbClr val="FF0000"/>
                </a:solidFill>
              </a:rPr>
              <a:t>Key Questions to address in your project summary (and grant):</a:t>
            </a:r>
          </a:p>
          <a:p>
            <a:pPr marL="342900" indent="-342900" algn="l">
              <a:buFont typeface="+mj-lt"/>
              <a:buAutoNum type="arabicPeriod"/>
            </a:pPr>
            <a:r>
              <a:rPr lang="en-US" sz="2000" dirty="0">
                <a:solidFill>
                  <a:srgbClr val="FF0000"/>
                </a:solidFill>
              </a:rPr>
              <a:t>Why is this problem important?</a:t>
            </a:r>
          </a:p>
          <a:p>
            <a:pPr marL="342900" indent="-342900" algn="l">
              <a:buFont typeface="+mj-lt"/>
              <a:buAutoNum type="arabicPeriod"/>
            </a:pPr>
            <a:r>
              <a:rPr lang="en-US" sz="2000" dirty="0">
                <a:solidFill>
                  <a:srgbClr val="FF0000"/>
                </a:solidFill>
              </a:rPr>
              <a:t>What have you or your lab done previously that makes you well (or even better </a:t>
            </a:r>
            <a:r>
              <a:rPr lang="en-US" sz="2000" b="1" dirty="0">
                <a:solidFill>
                  <a:srgbClr val="FF0000"/>
                </a:solidFill>
              </a:rPr>
              <a:t>uniquely</a:t>
            </a:r>
            <a:r>
              <a:rPr lang="en-US" sz="2000" dirty="0">
                <a:solidFill>
                  <a:srgbClr val="FF0000"/>
                </a:solidFill>
              </a:rPr>
              <a:t>) qualified to complete the proposed studies?</a:t>
            </a:r>
          </a:p>
          <a:p>
            <a:pPr marL="342900" indent="-342900" algn="l">
              <a:buFont typeface="+mj-lt"/>
              <a:buAutoNum type="arabicPeriod"/>
            </a:pPr>
            <a:r>
              <a:rPr lang="en-US" sz="2000" dirty="0">
                <a:solidFill>
                  <a:srgbClr val="FF0000"/>
                </a:solidFill>
              </a:rPr>
              <a:t>What is the critical unresolved question your proposal will address?</a:t>
            </a:r>
          </a:p>
          <a:p>
            <a:pPr marL="342900" indent="-342900" algn="l">
              <a:buFont typeface="+mj-lt"/>
              <a:buAutoNum type="arabicPeriod"/>
            </a:pPr>
            <a:r>
              <a:rPr lang="en-US" sz="2000" dirty="0">
                <a:solidFill>
                  <a:srgbClr val="FF0000"/>
                </a:solidFill>
              </a:rPr>
              <a:t>What is your hypothesis, specific aims, and experimental approach to test that hypothesis?</a:t>
            </a:r>
          </a:p>
          <a:p>
            <a:pPr marL="342900" indent="-342900" algn="l">
              <a:buFont typeface="+mj-lt"/>
              <a:buAutoNum type="arabicPeriod"/>
            </a:pPr>
            <a:r>
              <a:rPr lang="en-US" sz="2000" dirty="0">
                <a:solidFill>
                  <a:srgbClr val="FF0000"/>
                </a:solidFill>
              </a:rPr>
              <a:t>If studies are successful, how will they impact CV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4" descr="BWAHA Post doc"/>
          <p:cNvPicPr>
            <a:picLocks noChangeAspect="1" noChangeArrowheads="1"/>
          </p:cNvPicPr>
          <p:nvPr/>
        </p:nvPicPr>
        <p:blipFill>
          <a:blip r:embed="rId3">
            <a:extLst>
              <a:ext uri="{28A0092B-C50C-407E-A947-70E740481C1C}">
                <a14:useLocalDpi xmlns:a14="http://schemas.microsoft.com/office/drawing/2010/main" val="0"/>
              </a:ext>
            </a:extLst>
          </a:blip>
          <a:srcRect l="362"/>
          <a:stretch>
            <a:fillRect/>
          </a:stretch>
        </p:blipFill>
        <p:spPr bwMode="auto">
          <a:xfrm>
            <a:off x="1924050" y="0"/>
            <a:ext cx="525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6555641"/>
          </a:xfrm>
          <a:prstGeom prst="rect">
            <a:avLst/>
          </a:prstGeom>
        </p:spPr>
        <p:txBody>
          <a:bodyPr wrap="square">
            <a:spAutoFit/>
          </a:bodyPr>
          <a:lstStyle/>
          <a:p>
            <a:pPr marL="457200" marR="0" algn="just">
              <a:spcBef>
                <a:spcPts val="0"/>
              </a:spcBef>
              <a:spcAft>
                <a:spcPts val="0"/>
              </a:spcAft>
            </a:pPr>
            <a:r>
              <a:rPr lang="en-US" sz="1400" dirty="0">
                <a:highlight>
                  <a:srgbClr val="FFFF00"/>
                </a:highlight>
                <a:latin typeface="Arial" panose="020B0604020202020204" pitchFamily="34" charset="0"/>
                <a:ea typeface="Calibri" panose="020F0502020204030204" pitchFamily="34" charset="0"/>
                <a:cs typeface="Times New Roman" panose="02020603050405020304" pitchFamily="18" charset="0"/>
              </a:rPr>
              <a:t>Atherosclerosis is a chronic inflammatory disease and is the leading cause of morbidity and death in developed countries.</a:t>
            </a: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highlight>
                  <a:srgbClr val="C0C0C0"/>
                </a:highlight>
                <a:latin typeface="Arial" panose="020B0604020202020204" pitchFamily="34" charset="0"/>
                <a:ea typeface="Calibri" panose="020F0502020204030204" pitchFamily="34" charset="0"/>
                <a:cs typeface="Times New Roman" panose="02020603050405020304" pitchFamily="18" charset="0"/>
              </a:rPr>
              <a:t>However, there are still fundamental gaps in our knowledge of the underlying mechanisms that contribute to its development, and end-stage clinical events including plaque rupture with possible myocardial infarction or stroke.</a:t>
            </a: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highlight>
                  <a:srgbClr val="00FFFF"/>
                </a:highlight>
                <a:latin typeface="Arial" panose="020B0604020202020204" pitchFamily="34" charset="0"/>
                <a:ea typeface="Calibri" panose="020F0502020204030204" pitchFamily="34" charset="0"/>
                <a:cs typeface="Times New Roman" panose="02020603050405020304" pitchFamily="18" charset="0"/>
              </a:rPr>
              <a:t>Although the dogma in the field is that an increased ratio of smooth muscle cells (SMC) to macrophages within lesions promotes plaque stability, there are major limitations in the experimental evidence for this model including major ambiguities regarding which cells within lesions are of SMC versus monocyte-macrophage origin and the mechanisms that control SMC and macrophage number and phenotype.</a:t>
            </a:r>
            <a:r>
              <a:rPr lang="en-US" sz="1400" dirty="0">
                <a:latin typeface="Arial" panose="020B0604020202020204" pitchFamily="34" charset="0"/>
                <a:ea typeface="Calibri" panose="020F0502020204030204" pitchFamily="34" charset="0"/>
                <a:cs typeface="Times New Roman" panose="02020603050405020304" pitchFamily="18" charset="0"/>
              </a:rPr>
              <a:t> </a:t>
            </a:r>
            <a:r>
              <a:rPr lang="en-US" sz="1400" dirty="0">
                <a:highlight>
                  <a:srgbClr val="00FF00"/>
                </a:highlight>
                <a:latin typeface="Arial" panose="020B0604020202020204" pitchFamily="34" charset="0"/>
                <a:ea typeface="Calibri" panose="020F0502020204030204" pitchFamily="34" charset="0"/>
                <a:cs typeface="Times New Roman" panose="02020603050405020304" pitchFamily="18" charset="0"/>
              </a:rPr>
              <a:t>Of major significance, studies employing unique SMC lineage tracing </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ApoE</a:t>
            </a:r>
            <a:r>
              <a:rPr lang="en-US" sz="1400" dirty="0">
                <a:highlight>
                  <a:srgbClr val="00FF00"/>
                </a:highlight>
                <a:latin typeface="Arial" panose="020B0604020202020204" pitchFamily="34" charset="0"/>
                <a:ea typeface="Calibri" panose="020F0502020204030204" pitchFamily="34" charset="0"/>
                <a:cs typeface="Times New Roman" panose="02020603050405020304" pitchFamily="18" charset="0"/>
              </a:rPr>
              <a:t>-/- mice developed by the Owens lab provide evidence that ~25% of cells within advanced lesions that are Mac2+ but negative for SMC markers including SM </a:t>
            </a:r>
            <a:r>
              <a:rPr lang="en-US" sz="1400" dirty="0">
                <a:highlight>
                  <a:srgbClr val="00FF00"/>
                </a:highlight>
                <a:latin typeface="Symbol" panose="05050102010706020507" pitchFamily="18" charset="2"/>
                <a:ea typeface="Calibri" panose="020F0502020204030204" pitchFamily="34" charset="0"/>
                <a:cs typeface="Arial" panose="020B0604020202020204" pitchFamily="34" charset="0"/>
              </a:rPr>
              <a:t>a</a:t>
            </a:r>
            <a:r>
              <a:rPr lang="en-US" sz="1400" dirty="0">
                <a:highlight>
                  <a:srgbClr val="00FF00"/>
                </a:highlight>
                <a:latin typeface="Arial" panose="020B0604020202020204" pitchFamily="34" charset="0"/>
                <a:ea typeface="Calibri" panose="020F0502020204030204" pitchFamily="34" charset="0"/>
                <a:cs typeface="Times New Roman" panose="02020603050405020304" pitchFamily="18" charset="0"/>
              </a:rPr>
              <a:t>-actin (</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SM</a:t>
            </a:r>
            <a:r>
              <a:rPr lang="en-US" sz="1400" dirty="0" err="1">
                <a:highlight>
                  <a:srgbClr val="00FF00"/>
                </a:highlight>
                <a:latin typeface="Symbol" panose="05050102010706020507" pitchFamily="18" charset="2"/>
                <a:ea typeface="Calibri" panose="020F0502020204030204" pitchFamily="34" charset="0"/>
                <a:cs typeface="Arial" panose="020B0604020202020204" pitchFamily="34" charset="0"/>
              </a:rPr>
              <a:t>a</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A</a:t>
            </a:r>
            <a:r>
              <a:rPr lang="en-US" sz="1400" dirty="0">
                <a:highlight>
                  <a:srgbClr val="00FF00"/>
                </a:highlight>
                <a:latin typeface="Symbol" panose="05050102010706020507" pitchFamily="18" charset="2"/>
                <a:ea typeface="Calibri" panose="020F0502020204030204" pitchFamily="34" charset="0"/>
                <a:cs typeface="Arial" panose="020B0604020202020204" pitchFamily="34" charset="0"/>
              </a:rPr>
              <a:t>), </a:t>
            </a:r>
            <a:r>
              <a:rPr lang="en-US" sz="1400" dirty="0">
                <a:highlight>
                  <a:srgbClr val="00FF00"/>
                </a:highlight>
                <a:latin typeface="Arial" panose="020B0604020202020204" pitchFamily="34" charset="0"/>
                <a:ea typeface="Calibri" panose="020F0502020204030204" pitchFamily="34" charset="0"/>
                <a:cs typeface="Times New Roman" panose="02020603050405020304" pitchFamily="18" charset="0"/>
              </a:rPr>
              <a:t>are SMC- rather than macrophage-derived. Conversely, a significant fraction of </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SM</a:t>
            </a:r>
            <a:r>
              <a:rPr lang="en-US" sz="1400" dirty="0" err="1">
                <a:highlight>
                  <a:srgbClr val="00FF00"/>
                </a:highlight>
                <a:latin typeface="Symbol" panose="05050102010706020507" pitchFamily="18" charset="2"/>
                <a:ea typeface="Calibri" panose="020F0502020204030204" pitchFamily="34" charset="0"/>
                <a:cs typeface="Arial" panose="020B0604020202020204" pitchFamily="34" charset="0"/>
              </a:rPr>
              <a:t>a</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A</a:t>
            </a:r>
            <a:r>
              <a:rPr lang="en-US" sz="1400" dirty="0">
                <a:highlight>
                  <a:srgbClr val="00FF00"/>
                </a:highlight>
                <a:latin typeface="Arial" panose="020B0604020202020204" pitchFamily="34" charset="0"/>
                <a:ea typeface="Calibri" panose="020F0502020204030204" pitchFamily="34" charset="0"/>
                <a:cs typeface="Times New Roman" panose="02020603050405020304" pitchFamily="18" charset="0"/>
              </a:rPr>
              <a:t>+ fibrous cap cells, presumed to be SMC-derived, are not. Moreover, we have evidence in that a significant fraction of macrophage-derived cells show reduced macrophage marker expression but are </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SM</a:t>
            </a:r>
            <a:r>
              <a:rPr lang="en-US" sz="1400" dirty="0" err="1">
                <a:highlight>
                  <a:srgbClr val="00FF00"/>
                </a:highlight>
                <a:latin typeface="Symbol" panose="05050102010706020507" pitchFamily="18" charset="2"/>
                <a:ea typeface="Calibri" panose="020F0502020204030204" pitchFamily="34" charset="0"/>
                <a:cs typeface="Arial" panose="020B0604020202020204" pitchFamily="34" charset="0"/>
              </a:rPr>
              <a:t>a</a:t>
            </a:r>
            <a:r>
              <a:rPr lang="en-US" sz="1400" dirty="0" err="1">
                <a:highlight>
                  <a:srgbClr val="00FF00"/>
                </a:highlight>
                <a:latin typeface="Arial" panose="020B0604020202020204" pitchFamily="34" charset="0"/>
                <a:ea typeface="Calibri" panose="020F0502020204030204" pitchFamily="34" charset="0"/>
                <a:cs typeface="Times New Roman" panose="02020603050405020304" pitchFamily="18" charset="0"/>
              </a:rPr>
              <a:t>A</a:t>
            </a:r>
            <a:r>
              <a:rPr lang="en-US" sz="1400" dirty="0">
                <a:highlight>
                  <a:srgbClr val="00FF00"/>
                </a:highlight>
                <a:latin typeface="Arial" panose="020B0604020202020204" pitchFamily="34" charset="0"/>
                <a:ea typeface="Calibri" panose="020F0502020204030204" pitchFamily="34" charset="0"/>
                <a:cs typeface="Times New Roman" panose="02020603050405020304" pitchFamily="18" charset="0"/>
              </a:rPr>
              <a:t>+. </a:t>
            </a:r>
            <a:r>
              <a:rPr lang="en-US" sz="1400" dirty="0">
                <a:highlight>
                  <a:srgbClr val="00FF00"/>
                </a:highlight>
                <a:latin typeface="Arial" panose="020B0604020202020204" pitchFamily="34" charset="0"/>
                <a:ea typeface="Arial" panose="020B0604020202020204" pitchFamily="34" charset="0"/>
                <a:cs typeface="Times New Roman" panose="02020603050405020304" pitchFamily="18" charset="0"/>
              </a:rPr>
              <a:t>Collectively, results show that macrophages may convert to SMC-like cells and SMC to macrophage-like cells. Moreover, results indicate that it is likely that many lesion cells have been </a:t>
            </a:r>
            <a:r>
              <a:rPr lang="en-US" sz="1400" dirty="0" err="1">
                <a:highlight>
                  <a:srgbClr val="00FF00"/>
                </a:highlight>
                <a:latin typeface="Arial" panose="020B0604020202020204" pitchFamily="34" charset="0"/>
                <a:ea typeface="Arial" panose="020B0604020202020204" pitchFamily="34" charset="0"/>
                <a:cs typeface="Times New Roman" panose="02020603050405020304" pitchFamily="18" charset="0"/>
              </a:rPr>
              <a:t>mis</a:t>
            </a:r>
            <a:r>
              <a:rPr lang="en-US" sz="1400" dirty="0">
                <a:highlight>
                  <a:srgbClr val="00FF00"/>
                </a:highlight>
                <a:latin typeface="Arial" panose="020B0604020202020204" pitchFamily="34" charset="0"/>
                <a:ea typeface="Arial" panose="020B0604020202020204" pitchFamily="34" charset="0"/>
                <a:cs typeface="Times New Roman" panose="02020603050405020304" pitchFamily="18" charset="0"/>
              </a:rPr>
              <a:t>-identified in previous studies in the field, thus greatly confounding our understanding of the mechanisms and factors that regulate phenotypic transitions of these cells.</a:t>
            </a:r>
            <a:r>
              <a:rPr lang="en-US" sz="1400" dirty="0">
                <a:latin typeface="Arial" panose="020B0604020202020204" pitchFamily="34" charset="0"/>
                <a:ea typeface="Arial" panose="020B0604020202020204" pitchFamily="34" charset="0"/>
                <a:cs typeface="Times New Roman" panose="02020603050405020304" pitchFamily="18" charset="0"/>
              </a:rPr>
              <a:t> </a:t>
            </a:r>
            <a:r>
              <a:rPr lang="en-US" sz="1400" i="1" dirty="0">
                <a:highlight>
                  <a:srgbClr val="808000"/>
                </a:highlight>
                <a:latin typeface="Arial" panose="020B0604020202020204" pitchFamily="34" charset="0"/>
                <a:ea typeface="Arial" panose="020B0604020202020204" pitchFamily="34" charset="0"/>
                <a:cs typeface="Times New Roman" panose="02020603050405020304" pitchFamily="18" charset="0"/>
              </a:rPr>
              <a:t>The central focus of this grant is to determine the effects of genetic or pharmacological inhibition of IL1</a:t>
            </a:r>
            <a:r>
              <a:rPr lang="en-US" sz="1400" i="1" dirty="0">
                <a:highlight>
                  <a:srgbClr val="808000"/>
                </a:highlight>
                <a:latin typeface="Symbol" panose="05050102010706020507" pitchFamily="18" charset="2"/>
                <a:ea typeface="Arial" panose="020B0604020202020204" pitchFamily="34" charset="0"/>
                <a:cs typeface="Arial" panose="020B0604020202020204" pitchFamily="34" charset="0"/>
              </a:rPr>
              <a:t>b </a:t>
            </a:r>
            <a:r>
              <a:rPr lang="en-US" sz="1400" i="1" dirty="0">
                <a:highlight>
                  <a:srgbClr val="808000"/>
                </a:highlight>
                <a:latin typeface="Arial" panose="020B0604020202020204" pitchFamily="34" charset="0"/>
                <a:ea typeface="Arial" panose="020B0604020202020204" pitchFamily="34" charset="0"/>
                <a:cs typeface="Times New Roman" panose="02020603050405020304" pitchFamily="18" charset="0"/>
              </a:rPr>
              <a:t>and IL1R1 signaling on phenotypic transitions of SMC and macrophages, as well as on the overall size and stability of late stage atherosclerotic lesions.</a:t>
            </a:r>
            <a:r>
              <a:rPr lang="en-US" sz="1400" dirty="0">
                <a:highlight>
                  <a:srgbClr val="808000"/>
                </a:highlight>
                <a:latin typeface="Arial" panose="020B0604020202020204" pitchFamily="34" charset="0"/>
                <a:ea typeface="Arial" panose="020B0604020202020204" pitchFamily="34" charset="0"/>
                <a:cs typeface="Times New Roman" panose="02020603050405020304" pitchFamily="18" charset="0"/>
              </a:rPr>
              <a:t> </a:t>
            </a:r>
            <a:r>
              <a:rPr lang="en-US" sz="1400" dirty="0">
                <a:highlight>
                  <a:srgbClr val="FF0000"/>
                </a:highlight>
                <a:latin typeface="Arial" panose="020B0604020202020204" pitchFamily="34" charset="0"/>
                <a:ea typeface="Arial" panose="020B0604020202020204" pitchFamily="34" charset="0"/>
                <a:cs typeface="Times New Roman" panose="02020603050405020304" pitchFamily="18" charset="0"/>
              </a:rPr>
              <a:t>Whereas there is good evidence that disruption of IL1</a:t>
            </a:r>
            <a:r>
              <a:rPr lang="en-US" sz="1400" dirty="0">
                <a:highlight>
                  <a:srgbClr val="FF0000"/>
                </a:highlight>
                <a:latin typeface="Symbol" panose="05050102010706020507" pitchFamily="18" charset="2"/>
                <a:ea typeface="Arial" panose="020B0604020202020204" pitchFamily="34" charset="0"/>
                <a:cs typeface="Arial" panose="020B0604020202020204" pitchFamily="34" charset="0"/>
              </a:rPr>
              <a:t>b </a:t>
            </a:r>
            <a:r>
              <a:rPr lang="en-US" sz="1400" dirty="0">
                <a:highlight>
                  <a:srgbClr val="FF0000"/>
                </a:highlight>
                <a:latin typeface="Arial" panose="020B0604020202020204" pitchFamily="34" charset="0"/>
                <a:ea typeface="Arial" panose="020B0604020202020204" pitchFamily="34" charset="0"/>
                <a:cs typeface="Times New Roman" panose="02020603050405020304" pitchFamily="18" charset="0"/>
              </a:rPr>
              <a:t>signaling inhibits formation of fatty streaks and early stage lesions, the role of IL1 in late stage lesions is unclear. </a:t>
            </a:r>
            <a:r>
              <a:rPr lang="en-US" sz="1400" b="1" dirty="0">
                <a:highlight>
                  <a:srgbClr val="FF00FF"/>
                </a:highlight>
                <a:latin typeface="Arial" panose="020B0604020202020204" pitchFamily="34" charset="0"/>
                <a:ea typeface="Arial" panose="020B0604020202020204" pitchFamily="34" charset="0"/>
                <a:cs typeface="Times New Roman" panose="02020603050405020304" pitchFamily="18" charset="0"/>
              </a:rPr>
              <a:t>Aim 1a</a:t>
            </a:r>
            <a:r>
              <a:rPr lang="en-US" sz="1400" dirty="0">
                <a:highlight>
                  <a:srgbClr val="FF00FF"/>
                </a:highlight>
                <a:latin typeface="Arial" panose="020B0604020202020204" pitchFamily="34" charset="0"/>
                <a:ea typeface="Arial" panose="020B0604020202020204" pitchFamily="34" charset="0"/>
                <a:cs typeface="Times New Roman" panose="02020603050405020304" pitchFamily="18" charset="0"/>
              </a:rPr>
              <a:t> will use novel utilize SMC and myeloid specific lineage tracing IL1R1 knockout mouse lines generated by our lab to test the hypothesis that IL1R1-dependent transitions in phenotype of SMC and macrophages within advanced atherosclerotic lesions play a critical role in determining overall plaque and lumen size, as well as lesion composition including multiple indices of plaque stability. </a:t>
            </a:r>
            <a:r>
              <a:rPr lang="en-US" sz="1400" b="1" dirty="0">
                <a:highlight>
                  <a:srgbClr val="FF00FF"/>
                </a:highlight>
                <a:latin typeface="Arial" panose="020B0604020202020204" pitchFamily="34" charset="0"/>
                <a:ea typeface="Arial" panose="020B0604020202020204" pitchFamily="34" charset="0"/>
                <a:cs typeface="Times New Roman" panose="02020603050405020304" pitchFamily="18" charset="0"/>
              </a:rPr>
              <a:t>Aim 1b</a:t>
            </a:r>
            <a:r>
              <a:rPr lang="en-US" sz="1400" dirty="0">
                <a:highlight>
                  <a:srgbClr val="FF00FF"/>
                </a:highlight>
                <a:latin typeface="Arial" panose="020B0604020202020204" pitchFamily="34" charset="0"/>
                <a:ea typeface="Arial" panose="020B0604020202020204" pitchFamily="34" charset="0"/>
                <a:cs typeface="Times New Roman" panose="02020603050405020304" pitchFamily="18" charset="0"/>
              </a:rPr>
              <a:t> will be to determine if phenotypic transitions observed in our mouse studies occur in human atherosclerotic lesions based on analysis of autopsy specimens using a highly novel epigenetic SMC lineage tracing method recently developed by our laboratory (Gomez et al., </a:t>
            </a:r>
            <a:r>
              <a:rPr lang="en-US" sz="1400" i="1" dirty="0">
                <a:highlight>
                  <a:srgbClr val="FF00FF"/>
                </a:highlight>
                <a:latin typeface="Arial" panose="020B0604020202020204" pitchFamily="34" charset="0"/>
                <a:ea typeface="Arial" panose="020B0604020202020204" pitchFamily="34" charset="0"/>
                <a:cs typeface="Times New Roman" panose="02020603050405020304" pitchFamily="18" charset="0"/>
              </a:rPr>
              <a:t>Nature Methods</a:t>
            </a:r>
            <a:r>
              <a:rPr lang="en-US" sz="1400" dirty="0">
                <a:highlight>
                  <a:srgbClr val="FF00FF"/>
                </a:highlight>
                <a:latin typeface="Arial" panose="020B0604020202020204" pitchFamily="34" charset="0"/>
                <a:ea typeface="Arial" panose="020B0604020202020204" pitchFamily="34" charset="0"/>
                <a:cs typeface="Times New Roman" panose="02020603050405020304" pitchFamily="18" charset="0"/>
              </a:rPr>
              <a:t>). </a:t>
            </a:r>
            <a:r>
              <a:rPr lang="en-US" sz="1400" b="1" dirty="0">
                <a:highlight>
                  <a:srgbClr val="0000FF"/>
                </a:highlight>
                <a:latin typeface="Arial" panose="020B0604020202020204" pitchFamily="34" charset="0"/>
                <a:ea typeface="Arial" panose="020B0604020202020204" pitchFamily="34" charset="0"/>
                <a:cs typeface="Times New Roman" panose="02020603050405020304" pitchFamily="18" charset="0"/>
              </a:rPr>
              <a:t>Aim 2</a:t>
            </a:r>
            <a:r>
              <a:rPr lang="en-US" sz="1400" dirty="0">
                <a:highlight>
                  <a:srgbClr val="0000FF"/>
                </a:highlight>
                <a:latin typeface="Arial" panose="020B0604020202020204" pitchFamily="34" charset="0"/>
                <a:ea typeface="Arial" panose="020B0604020202020204" pitchFamily="34" charset="0"/>
                <a:cs typeface="Times New Roman" panose="02020603050405020304" pitchFamily="18" charset="0"/>
              </a:rPr>
              <a:t> will determine if treatment of </a:t>
            </a:r>
            <a:r>
              <a:rPr lang="en-US" sz="1400" dirty="0" err="1">
                <a:highlight>
                  <a:srgbClr val="0000FF"/>
                </a:highlight>
                <a:latin typeface="Arial" panose="020B0604020202020204" pitchFamily="34" charset="0"/>
                <a:ea typeface="Arial" panose="020B0604020202020204" pitchFamily="34" charset="0"/>
                <a:cs typeface="Times New Roman" panose="02020603050405020304" pitchFamily="18" charset="0"/>
              </a:rPr>
              <a:t>ApoE</a:t>
            </a:r>
            <a:r>
              <a:rPr lang="en-US" sz="1400" dirty="0">
                <a:highlight>
                  <a:srgbClr val="0000FF"/>
                </a:highlight>
                <a:latin typeface="Arial" panose="020B0604020202020204" pitchFamily="34" charset="0"/>
                <a:ea typeface="Arial" panose="020B0604020202020204" pitchFamily="34" charset="0"/>
                <a:cs typeface="Times New Roman" panose="02020603050405020304" pitchFamily="18" charset="0"/>
              </a:rPr>
              <a:t> null mice with a Novartis mouse anti-IL1</a:t>
            </a:r>
            <a:r>
              <a:rPr lang="en-US" sz="1400" dirty="0">
                <a:highlight>
                  <a:srgbClr val="0000FF"/>
                </a:highlight>
                <a:latin typeface="Symbol" panose="05050102010706020507" pitchFamily="18" charset="2"/>
                <a:ea typeface="Arial" panose="020B0604020202020204" pitchFamily="34" charset="0"/>
                <a:cs typeface="Arial" panose="020B0604020202020204" pitchFamily="34" charset="0"/>
              </a:rPr>
              <a:t>b</a:t>
            </a:r>
            <a:r>
              <a:rPr lang="en-US" sz="1400" dirty="0">
                <a:highlight>
                  <a:srgbClr val="0000FF"/>
                </a:highlight>
                <a:latin typeface="Arial" panose="020B0604020202020204" pitchFamily="34" charset="0"/>
                <a:ea typeface="Arial" panose="020B0604020202020204" pitchFamily="34" charset="0"/>
                <a:cs typeface="Times New Roman" panose="02020603050405020304" pitchFamily="18" charset="0"/>
              </a:rPr>
              <a:t> antibody induces changes in lesion size, cellular composition, or indices of plaque stability, as well as transitions in SMC and/or macrophage phenotype</a:t>
            </a:r>
            <a:r>
              <a:rPr lang="en-US" sz="1400" dirty="0">
                <a:latin typeface="Arial" panose="020B0604020202020204" pitchFamily="34" charset="0"/>
                <a:ea typeface="Arial" panose="020B0604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5988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246221"/>
          </a:xfrm>
          <a:prstGeom prst="rect">
            <a:avLst/>
          </a:prstGeom>
          <a:noFill/>
        </p:spPr>
        <p:txBody>
          <a:bodyPr wrap="square" rtlCol="0">
            <a:spAutoFit/>
          </a:bodyPr>
          <a:lstStyle/>
          <a:p>
            <a:r>
              <a:rPr lang="en-US" sz="1000" dirty="0">
                <a:hlinkClick r:id="rId2"/>
              </a:rPr>
              <a:t>https://professional.heart.org/idc/groups/ahamah-public/@wcm/@sop/@rsch/documents/downloadable/ucm_495100.pdf</a:t>
            </a:r>
            <a:endParaRPr lang="en-US" sz="1000" dirty="0"/>
          </a:p>
        </p:txBody>
      </p:sp>
      <p:sp>
        <p:nvSpPr>
          <p:cNvPr id="3" name="TextBox 2"/>
          <p:cNvSpPr txBox="1"/>
          <p:nvPr/>
        </p:nvSpPr>
        <p:spPr>
          <a:xfrm>
            <a:off x="762000" y="164068"/>
            <a:ext cx="7391400" cy="369332"/>
          </a:xfrm>
          <a:prstGeom prst="rect">
            <a:avLst/>
          </a:prstGeom>
          <a:noFill/>
        </p:spPr>
        <p:txBody>
          <a:bodyPr wrap="square" rtlCol="0">
            <a:spAutoFit/>
          </a:bodyPr>
          <a:lstStyle/>
          <a:p>
            <a:r>
              <a:rPr lang="en-US" b="1" dirty="0"/>
              <a:t>AHA Pre and Post-Doctoral Fellowship Instructions:</a:t>
            </a:r>
          </a:p>
        </p:txBody>
      </p:sp>
      <p:sp>
        <p:nvSpPr>
          <p:cNvPr id="4" name="TextBox 3">
            <a:extLst>
              <a:ext uri="{FF2B5EF4-FFF2-40B4-BE49-F238E27FC236}">
                <a16:creationId xmlns:a16="http://schemas.microsoft.com/office/drawing/2014/main" id="{9B06FAE4-CF59-4457-9238-31011399B33A}"/>
              </a:ext>
            </a:extLst>
          </p:cNvPr>
          <p:cNvSpPr txBox="1"/>
          <p:nvPr/>
        </p:nvSpPr>
        <p:spPr>
          <a:xfrm>
            <a:off x="152400" y="787904"/>
            <a:ext cx="8839200" cy="5893921"/>
          </a:xfrm>
          <a:prstGeom prst="rect">
            <a:avLst/>
          </a:prstGeom>
          <a:noFill/>
        </p:spPr>
        <p:txBody>
          <a:bodyPr wrap="square" rtlCol="0">
            <a:spAutoFit/>
          </a:bodyPr>
          <a:lstStyle/>
          <a:p>
            <a:pPr algn="l"/>
            <a:r>
              <a:rPr lang="en-US" sz="1300" dirty="0"/>
              <a:t>AHA Predoctoral Fellowship and AHA Postdoctoral Fellowship Proposed Research Plan – 5-page limit Type the research plan specifically following the outline given below, in the same sequence. All items should be addressed. Indicate N/A or None if not applicable to this application. </a:t>
            </a:r>
          </a:p>
          <a:p>
            <a:pPr algn="l"/>
            <a:endParaRPr lang="en-US" sz="1300" dirty="0"/>
          </a:p>
          <a:p>
            <a:pPr algn="l"/>
            <a:r>
              <a:rPr lang="en-US" sz="1300" dirty="0"/>
              <a:t>The entire proposed research plan must not exceed the five-page limit. Important: If you are applying for only one year of support, state this in the research plan. </a:t>
            </a:r>
          </a:p>
          <a:p>
            <a:pPr algn="l"/>
            <a:endParaRPr lang="en-US" sz="1300" dirty="0"/>
          </a:p>
          <a:p>
            <a:pPr marL="342900" indent="-342900" algn="l">
              <a:buAutoNum type="arabicPeriod"/>
            </a:pPr>
            <a:r>
              <a:rPr lang="en-US" sz="1300" b="1" dirty="0"/>
              <a:t>Specific Aims</a:t>
            </a:r>
            <a:r>
              <a:rPr lang="en-US" sz="1300" dirty="0"/>
              <a:t>: Provide a clear, concise summary of the aims of the work proposed and its relationship to your long-term goals. Note the significance and innovation of your research; then list two to three concrete objectives. </a:t>
            </a:r>
          </a:p>
          <a:p>
            <a:pPr marL="342900" indent="-342900" algn="l">
              <a:buAutoNum type="arabicPeriod"/>
            </a:pPr>
            <a:endParaRPr lang="en-US" sz="1300" dirty="0"/>
          </a:p>
          <a:p>
            <a:pPr marL="342900" indent="-342900" algn="l">
              <a:buAutoNum type="arabicPeriod"/>
            </a:pPr>
            <a:r>
              <a:rPr lang="en-US" sz="1300" b="1" dirty="0"/>
              <a:t>Research Strategy: </a:t>
            </a:r>
            <a:r>
              <a:rPr lang="en-US" sz="1300" dirty="0"/>
              <a:t>Describe your research rationale and the experiments you will conduct to accomplish each aim. Structure as follows: </a:t>
            </a:r>
          </a:p>
          <a:p>
            <a:pPr marL="342900" indent="-342900" algn="l">
              <a:buAutoNum type="arabicPeriod"/>
            </a:pPr>
            <a:endParaRPr lang="en-US" sz="1300" dirty="0"/>
          </a:p>
          <a:p>
            <a:pPr marL="342900" indent="-342900" algn="l">
              <a:buAutoNum type="arabicPeriod"/>
            </a:pPr>
            <a:r>
              <a:rPr lang="en-US" sz="1300" b="1" dirty="0"/>
              <a:t>Significance:</a:t>
            </a:r>
            <a:r>
              <a:rPr lang="en-US" sz="1300" dirty="0"/>
              <a:t> Sketch the background leading to this application. Summarize important results outlined by others in the same field, critically evaluating existing knowledge. Identify gaps that this project is intended to fill. State concisely the importance and relevance of the research to cardiovascular and/or cerebrovascular function or disease, or to related fundamental problems. Also, it is incumbent upon the applicant to make a clear link between the project and the mission of the AHA. </a:t>
            </a:r>
          </a:p>
          <a:p>
            <a:pPr marL="342900" indent="-342900" algn="l">
              <a:buAutoNum type="arabicPeriod"/>
            </a:pPr>
            <a:endParaRPr lang="en-US" sz="1300" dirty="0"/>
          </a:p>
          <a:p>
            <a:pPr marL="342900" indent="-342900" algn="l">
              <a:buAutoNum type="arabicPeriod"/>
            </a:pPr>
            <a:r>
              <a:rPr lang="en-US" sz="1300" b="1" dirty="0"/>
              <a:t>Preliminary Studies</a:t>
            </a:r>
            <a:r>
              <a:rPr lang="en-US" sz="1300" dirty="0"/>
              <a:t>: Describe concisely previous work related to the proposed research by the applicant that will help to establish the experience and competence of the investigator to pursue the proposed project. Include pilot studies showing the work is feasible. </a:t>
            </a:r>
            <a:r>
              <a:rPr lang="en-US" sz="1300" b="1" dirty="0">
                <a:solidFill>
                  <a:srgbClr val="FF0000"/>
                </a:solidFill>
              </a:rPr>
              <a:t>(If none, so state)…. but this will likely kill  your grant! </a:t>
            </a:r>
          </a:p>
          <a:p>
            <a:pPr marL="342900" indent="-342900" algn="l">
              <a:buAutoNum type="arabicPeriod"/>
            </a:pPr>
            <a:endParaRPr lang="en-US" sz="1300" dirty="0"/>
          </a:p>
          <a:p>
            <a:pPr marL="342900" indent="-342900" algn="l">
              <a:buAutoNum type="arabicPeriod"/>
            </a:pPr>
            <a:r>
              <a:rPr lang="en-US" sz="1300" b="1" dirty="0"/>
              <a:t>Approach:</a:t>
            </a:r>
            <a:r>
              <a:rPr lang="en-US" sz="1300" dirty="0"/>
              <a:t> Description of proposed tests, methods or procedures should be explicit, sufficiently detailed, and well defined to allow adequate evaluation of the approach to the problem. Describe any new methodology and its advantage over existing methodologies. Clearly describe overall design of the study, with careful consideration to statistical aspects of the approach, the adequacy of controls, and number of observations, as well as how results will be analyzed. Include details of any collaborative arrangements that have been made. Discuss the potential difficulties and limitations of the proposed procedures and alternative approaches to achieve the aims.</a:t>
            </a:r>
          </a:p>
        </p:txBody>
      </p:sp>
    </p:spTree>
    <p:extLst>
      <p:ext uri="{BB962C8B-B14F-4D97-AF65-F5344CB8AC3E}">
        <p14:creationId xmlns:p14="http://schemas.microsoft.com/office/powerpoint/2010/main" val="2346652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96000"/>
          </a:xfrm>
        </p:spPr>
        <p:txBody>
          <a:bodyPr/>
          <a:lstStyle/>
          <a:p>
            <a:pPr marL="0" lvl="0" indent="0" eaLnBrk="1" hangingPunct="1">
              <a:spcBef>
                <a:spcPct val="0"/>
              </a:spcBef>
              <a:buNone/>
            </a:pPr>
            <a:r>
              <a:rPr lang="en-US" sz="1400" b="1" kern="1200" dirty="0">
                <a:solidFill>
                  <a:srgbClr val="000000"/>
                </a:solidFill>
                <a:latin typeface="Arial" charset="0"/>
                <a:cs typeface="+mn-cs"/>
              </a:rPr>
              <a:t>RESEARCH PLAN (5 PAGE LIMIT)</a:t>
            </a:r>
          </a:p>
          <a:p>
            <a:pPr marL="0" lvl="0" indent="0" eaLnBrk="1" hangingPunct="1">
              <a:spcBef>
                <a:spcPct val="0"/>
              </a:spcBef>
              <a:buNone/>
            </a:pPr>
            <a:endParaRPr lang="en-US" sz="1400" b="1" kern="1200" dirty="0">
              <a:solidFill>
                <a:srgbClr val="000000"/>
              </a:solidFill>
              <a:latin typeface="Arial" charset="0"/>
              <a:cs typeface="+mn-cs"/>
            </a:endParaRPr>
          </a:p>
          <a:p>
            <a:pPr lvl="0" eaLnBrk="1" hangingPunct="1">
              <a:spcBef>
                <a:spcPct val="0"/>
              </a:spcBef>
              <a:buFont typeface="+mj-lt"/>
              <a:buAutoNum type="arabicPeriod"/>
            </a:pPr>
            <a:r>
              <a:rPr lang="en-US" sz="1400" b="1" kern="1200" dirty="0">
                <a:solidFill>
                  <a:srgbClr val="000000"/>
                </a:solidFill>
                <a:latin typeface="Arial" charset="0"/>
                <a:cs typeface="+mn-cs"/>
              </a:rPr>
              <a:t>Specific Aims</a:t>
            </a:r>
            <a:r>
              <a:rPr lang="en-US" sz="1400" kern="1200" dirty="0">
                <a:solidFill>
                  <a:srgbClr val="000000"/>
                </a:solidFill>
                <a:latin typeface="Arial" charset="0"/>
                <a:cs typeface="+mn-cs"/>
              </a:rPr>
              <a:t> (0.5-1 page, make sure it can stand alone): Provide a clear, concise summary of the aims of the work proposed and its relationship to your long-term goals. State the hypothesis to be tested. </a:t>
            </a:r>
            <a:r>
              <a:rPr lang="en-US" sz="1400" b="1" kern="1200" dirty="0">
                <a:solidFill>
                  <a:srgbClr val="FF0000"/>
                </a:solidFill>
                <a:latin typeface="Arial" charset="0"/>
                <a:cs typeface="+mn-cs"/>
              </a:rPr>
              <a:t>The specific aims page must stand alone!</a:t>
            </a:r>
            <a:endParaRPr lang="en-US" sz="1400" kern="1200" dirty="0">
              <a:solidFill>
                <a:srgbClr val="000000"/>
              </a:solidFill>
              <a:latin typeface="Arial" charset="0"/>
              <a:cs typeface="+mn-cs"/>
            </a:endParaRPr>
          </a:p>
          <a:p>
            <a:pPr lvl="0" eaLnBrk="1" hangingPunct="1">
              <a:spcBef>
                <a:spcPct val="0"/>
              </a:spcBef>
              <a:buFont typeface="+mj-lt"/>
              <a:buAutoNum type="arabicPeriod"/>
            </a:pPr>
            <a:endParaRPr lang="en-US" sz="1400" b="1" kern="1200" dirty="0">
              <a:solidFill>
                <a:srgbClr val="000000"/>
              </a:solidFill>
              <a:latin typeface="Arial" charset="0"/>
              <a:cs typeface="+mn-cs"/>
            </a:endParaRPr>
          </a:p>
          <a:p>
            <a:pPr lvl="0" eaLnBrk="1" hangingPunct="1">
              <a:spcBef>
                <a:spcPct val="0"/>
              </a:spcBef>
              <a:buFont typeface="+mj-lt"/>
              <a:buAutoNum type="arabicPeriod"/>
            </a:pPr>
            <a:r>
              <a:rPr lang="en-US" sz="1400" b="1" kern="1200" dirty="0">
                <a:solidFill>
                  <a:srgbClr val="000000"/>
                </a:solidFill>
                <a:latin typeface="Arial" charset="0"/>
                <a:cs typeface="+mn-cs"/>
              </a:rPr>
              <a:t>Background and Significance</a:t>
            </a:r>
            <a:r>
              <a:rPr lang="en-US" sz="1400" kern="1200" dirty="0">
                <a:solidFill>
                  <a:srgbClr val="000000"/>
                </a:solidFill>
                <a:latin typeface="Arial" charset="0"/>
                <a:cs typeface="+mn-cs"/>
              </a:rPr>
              <a:t> (0.5-1 page): Describe the background leading to this application. Summarize important results outlined by others in the same field, critically evaluating existing knowledge. Identify gaps that this project is intended to fill. State concisely the importance and relevance of the research to cardiovascular function or disease, stroke, or to related fundamental problems.</a:t>
            </a:r>
          </a:p>
          <a:p>
            <a:pPr lvl="0" eaLnBrk="1" hangingPunct="1">
              <a:spcBef>
                <a:spcPct val="0"/>
              </a:spcBef>
              <a:buFont typeface="+mj-lt"/>
              <a:buAutoNum type="arabicPeriod"/>
            </a:pPr>
            <a:endParaRPr lang="en-US" sz="1400" b="1" kern="1200" dirty="0">
              <a:solidFill>
                <a:srgbClr val="000000"/>
              </a:solidFill>
              <a:latin typeface="Arial" charset="0"/>
              <a:cs typeface="+mn-cs"/>
            </a:endParaRPr>
          </a:p>
          <a:p>
            <a:pPr lvl="0" eaLnBrk="1" hangingPunct="1">
              <a:spcBef>
                <a:spcPct val="0"/>
              </a:spcBef>
              <a:buFont typeface="+mj-lt"/>
              <a:buAutoNum type="arabicPeriod"/>
            </a:pPr>
            <a:r>
              <a:rPr lang="en-US" sz="1400" b="1" kern="1200" dirty="0">
                <a:solidFill>
                  <a:srgbClr val="000000"/>
                </a:solidFill>
                <a:latin typeface="Arial" charset="0"/>
                <a:cs typeface="+mn-cs"/>
              </a:rPr>
              <a:t>Preliminary Studies</a:t>
            </a:r>
            <a:r>
              <a:rPr lang="en-US" sz="1400" kern="1200" dirty="0">
                <a:solidFill>
                  <a:srgbClr val="000000"/>
                </a:solidFill>
                <a:latin typeface="Arial" charset="0"/>
                <a:cs typeface="+mn-cs"/>
              </a:rPr>
              <a:t> (0.5-1 page): Describe concisely previous work related to the proposed research by the applicant that will help to establish the experience and competence of the investigator to pursue the proposed project. Include pilot studies showing the work is feasible. I find it easier to combine the Background/Significance with your preliminary data, but make sure you make it clear what data are yours or your lab.</a:t>
            </a:r>
          </a:p>
          <a:p>
            <a:pPr lvl="0" eaLnBrk="1" hangingPunct="1">
              <a:spcBef>
                <a:spcPct val="0"/>
              </a:spcBef>
              <a:buFont typeface="+mj-lt"/>
              <a:buAutoNum type="arabicPeriod"/>
            </a:pPr>
            <a:endParaRPr lang="en-US" sz="1400" b="1" kern="1200" dirty="0">
              <a:solidFill>
                <a:srgbClr val="000000"/>
              </a:solidFill>
              <a:latin typeface="Arial" charset="0"/>
              <a:cs typeface="+mn-cs"/>
            </a:endParaRPr>
          </a:p>
          <a:p>
            <a:pPr lvl="0" eaLnBrk="1" hangingPunct="1">
              <a:spcBef>
                <a:spcPct val="0"/>
              </a:spcBef>
              <a:buFont typeface="+mj-lt"/>
              <a:buAutoNum type="arabicPeriod"/>
            </a:pPr>
            <a:r>
              <a:rPr lang="en-US" sz="1400" b="1" kern="1200" dirty="0">
                <a:solidFill>
                  <a:srgbClr val="000000"/>
                </a:solidFill>
                <a:latin typeface="Arial" charset="0"/>
                <a:cs typeface="+mn-cs"/>
              </a:rPr>
              <a:t>Research Design and Methods</a:t>
            </a:r>
            <a:r>
              <a:rPr lang="en-US" sz="1400" kern="1200" dirty="0">
                <a:solidFill>
                  <a:srgbClr val="000000"/>
                </a:solidFill>
                <a:latin typeface="Arial" charset="0"/>
                <a:cs typeface="+mn-cs"/>
              </a:rPr>
              <a:t> (2-3 pages): Description of proposed tests, methods or procedures should be explicit, sufficiently detailed, and well defined to allow adequate evaluation of the approach to the problem. Describe any new methodology and its advantage over existing methodologies. Clearly describe the overall design of the study, with careful consideration to statistical aspects of the approach (e.g. power calculations), the adequacy of controls, and number of observations, as well as how results will be analyzed and interpreted (consider all possible outcomes and next steps). Include details of any collaborative arrangements that have been made. Discuss the potential difficulties and limitations of the proposed procedures and alternative approaches to achieve the aims. I find it easier to discuss these issues with each individual aim rather than doing at the end in an Anticipated Outcomes paragraph. I use the latter for a rigorous consideration of the most likely outcomes and possible future directions. </a:t>
            </a:r>
          </a:p>
          <a:p>
            <a:pPr marL="0" lvl="0" indent="0" eaLnBrk="1" hangingPunct="1">
              <a:spcBef>
                <a:spcPct val="0"/>
              </a:spcBef>
              <a:buNone/>
            </a:pPr>
            <a:br>
              <a:rPr lang="en-US" sz="1400" kern="1200" dirty="0">
                <a:solidFill>
                  <a:srgbClr val="000000"/>
                </a:solidFill>
                <a:latin typeface="Arial" charset="0"/>
                <a:cs typeface="+mn-cs"/>
              </a:rPr>
            </a:br>
            <a:br>
              <a:rPr lang="en-US" sz="1400" kern="1200" dirty="0">
                <a:solidFill>
                  <a:srgbClr val="000000"/>
                </a:solidFill>
                <a:latin typeface="Arial" charset="0"/>
                <a:cs typeface="+mn-cs"/>
              </a:rPr>
            </a:br>
            <a:endParaRPr lang="en-US" sz="1400" dirty="0"/>
          </a:p>
        </p:txBody>
      </p:sp>
    </p:spTree>
    <p:extLst>
      <p:ext uri="{BB962C8B-B14F-4D97-AF65-F5344CB8AC3E}">
        <p14:creationId xmlns:p14="http://schemas.microsoft.com/office/powerpoint/2010/main" val="5811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1447800"/>
            <a:ext cx="83058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3" charset="0"/>
            </a:endParaRPr>
          </a:p>
        </p:txBody>
      </p:sp>
      <p:sp>
        <p:nvSpPr>
          <p:cNvPr id="20482" name="Text Box 4"/>
          <p:cNvSpPr txBox="1">
            <a:spLocks noChangeArrowheads="1"/>
          </p:cNvSpPr>
          <p:nvPr/>
        </p:nvSpPr>
        <p:spPr bwMode="auto">
          <a:xfrm>
            <a:off x="685800" y="1600200"/>
            <a:ext cx="7772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buFontTx/>
              <a:buAutoNum type="arabicPeriod"/>
            </a:pPr>
            <a:r>
              <a:rPr lang="en-US" sz="2800" b="1" dirty="0"/>
              <a:t>My personal experiences with the AHA</a:t>
            </a:r>
          </a:p>
          <a:p>
            <a:pPr algn="l" eaLnBrk="1" hangingPunct="1">
              <a:buFontTx/>
              <a:buAutoNum type="arabicPeriod"/>
            </a:pPr>
            <a:endParaRPr lang="en-US" sz="2800" b="1" dirty="0"/>
          </a:p>
          <a:p>
            <a:pPr algn="l" eaLnBrk="1" hangingPunct="1">
              <a:buFontTx/>
              <a:buAutoNum type="arabicPeriod"/>
            </a:pPr>
            <a:r>
              <a:rPr lang="en-US" sz="2800" b="1" dirty="0"/>
              <a:t>General Information and Deadlines</a:t>
            </a:r>
          </a:p>
          <a:p>
            <a:pPr algn="l" eaLnBrk="1" hangingPunct="1">
              <a:buFontTx/>
              <a:buAutoNum type="arabicPeriod"/>
            </a:pPr>
            <a:endParaRPr lang="en-US" sz="2800" b="1" dirty="0"/>
          </a:p>
          <a:p>
            <a:pPr algn="l" eaLnBrk="1" hangingPunct="1">
              <a:buFontTx/>
              <a:buAutoNum type="arabicPeriod"/>
            </a:pPr>
            <a:r>
              <a:rPr lang="en-US" sz="2800" b="1" dirty="0"/>
              <a:t>How the Review Process Works</a:t>
            </a:r>
          </a:p>
          <a:p>
            <a:pPr algn="l" eaLnBrk="1" hangingPunct="1"/>
            <a:r>
              <a:rPr lang="en-US" sz="2800" b="1" dirty="0"/>
              <a:t>		</a:t>
            </a:r>
          </a:p>
          <a:p>
            <a:pPr algn="l" eaLnBrk="1" hangingPunct="1"/>
            <a:r>
              <a:rPr lang="en-US" sz="2800" b="1" dirty="0"/>
              <a:t>4. How to write a successful grant proposal</a:t>
            </a:r>
          </a:p>
        </p:txBody>
      </p:sp>
      <p:sp>
        <p:nvSpPr>
          <p:cNvPr id="20483" name="Text Box 5"/>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200" b="1">
                <a:solidFill>
                  <a:srgbClr val="FF0000"/>
                </a:solidFill>
              </a:rPr>
              <a:t>"Optimizing your funding success with the American Heart Association"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t>1.  </a:t>
            </a:r>
            <a:r>
              <a:rPr lang="en-US" b="1" u="sng" dirty="0"/>
              <a:t>Specific Aims</a:t>
            </a:r>
            <a:r>
              <a:rPr lang="en-US" b="1" dirty="0"/>
              <a:t> (1 page)</a:t>
            </a:r>
          </a:p>
          <a:p>
            <a:pPr algn="l"/>
            <a:endParaRPr lang="en-US" dirty="0"/>
          </a:p>
          <a:p>
            <a:r>
              <a:rPr lang="en-US" i="1" dirty="0">
                <a:solidFill>
                  <a:srgbClr val="FF0000"/>
                </a:solidFill>
              </a:rPr>
              <a:t>This Page will “make” or “break” your application.  This page needs to stand alone. When the reviewer has finished reading this page, they will already have a preconceived notion of the quality of the proposal and a score.</a:t>
            </a:r>
          </a:p>
          <a:p>
            <a:r>
              <a:rPr lang="en-US" dirty="0"/>
              <a:t>[Succinctly restate your original project summary and expand on each aim]</a:t>
            </a:r>
          </a:p>
          <a:p>
            <a:pPr algn="l"/>
            <a:endParaRPr lang="en-US" dirty="0"/>
          </a:p>
          <a:p>
            <a:pPr algn="l"/>
            <a:r>
              <a:rPr lang="en-US" dirty="0"/>
              <a:t>Phenomena X  or disease X is a major cause of death and disability…  A characteristic feature of this process is…    Although ABC has been shown to… it is unknown whether…  </a:t>
            </a:r>
            <a:r>
              <a:rPr lang="en-US" b="1" u="sng" dirty="0"/>
              <a:t>Preliminary studies</a:t>
            </a:r>
            <a:r>
              <a:rPr lang="en-US" b="1" dirty="0"/>
              <a:t> </a:t>
            </a:r>
            <a:r>
              <a:rPr lang="en-US" dirty="0"/>
              <a:t>[or</a:t>
            </a:r>
            <a:r>
              <a:rPr lang="en-US" b="1" dirty="0"/>
              <a:t> </a:t>
            </a:r>
            <a:r>
              <a:rPr lang="en-US" b="1" u="sng" dirty="0"/>
              <a:t>Recent studies</a:t>
            </a:r>
            <a:r>
              <a:rPr lang="en-US" b="1" dirty="0"/>
              <a:t> </a:t>
            </a:r>
            <a:r>
              <a:rPr lang="en-US" dirty="0"/>
              <a:t>from our lab]</a:t>
            </a:r>
            <a:r>
              <a:rPr lang="en-US" b="1" dirty="0"/>
              <a:t> </a:t>
            </a:r>
            <a:r>
              <a:rPr lang="en-US" dirty="0"/>
              <a:t>show that…  However, a critical unresolved question is…  Studies in this proposal will test the </a:t>
            </a:r>
            <a:r>
              <a:rPr lang="en-US" b="1" u="sng" dirty="0"/>
              <a:t>hypothesis</a:t>
            </a:r>
            <a:r>
              <a:rPr lang="en-US" dirty="0"/>
              <a:t> that …. by completing the following </a:t>
            </a:r>
            <a:r>
              <a:rPr lang="en-US" b="1" u="sng" dirty="0"/>
              <a:t>Specific Aims</a:t>
            </a:r>
            <a:r>
              <a:rPr lang="en-US" b="1" dirty="0"/>
              <a:t>:</a:t>
            </a:r>
            <a:r>
              <a:rPr lang="en-US" dirty="0"/>
              <a:t>  </a:t>
            </a:r>
          </a:p>
          <a:p>
            <a:pPr algn="l"/>
            <a:endParaRPr lang="en-US" dirty="0"/>
          </a:p>
          <a:p>
            <a:pPr algn="l"/>
            <a:r>
              <a:rPr lang="en-US" b="1" i="1" dirty="0"/>
              <a:t>Aim 1</a:t>
            </a:r>
            <a:r>
              <a:rPr lang="en-US" dirty="0"/>
              <a:t> will determine…  Aim 1 will utilize X and Y methodology to…  In Aim 1A we will…  In Aim 2A…  We hypothesize that…</a:t>
            </a:r>
          </a:p>
          <a:p>
            <a:pPr algn="l"/>
            <a:endParaRPr lang="en-US" dirty="0"/>
          </a:p>
          <a:p>
            <a:pPr algn="l"/>
            <a:r>
              <a:rPr lang="en-US" b="1" i="1" dirty="0"/>
              <a:t>Aim 2</a:t>
            </a:r>
            <a:r>
              <a:rPr lang="en-US" i="1" dirty="0"/>
              <a:t> </a:t>
            </a:r>
            <a:r>
              <a:rPr lang="en-US" dirty="0"/>
              <a:t>will identify mechanisms… (use active voice, avoid descriptive aims) </a:t>
            </a:r>
          </a:p>
          <a:p>
            <a:pPr algn="l"/>
            <a:endParaRPr lang="en-US" dirty="0"/>
          </a:p>
          <a:p>
            <a:pPr algn="l"/>
            <a:r>
              <a:rPr lang="en-US" b="1" i="1" dirty="0"/>
              <a:t>Aim 3</a:t>
            </a:r>
            <a:r>
              <a:rPr lang="en-US" dirty="0"/>
              <a:t> (if possible limit to </a:t>
            </a:r>
            <a:r>
              <a:rPr lang="en-US" dirty="0">
                <a:solidFill>
                  <a:srgbClr val="FF0000"/>
                </a:solidFill>
              </a:rPr>
              <a:t>two complementary but </a:t>
            </a:r>
            <a:r>
              <a:rPr lang="en-US" b="1" u="sng" dirty="0">
                <a:solidFill>
                  <a:srgbClr val="FF0000"/>
                </a:solidFill>
              </a:rPr>
              <a:t>not </a:t>
            </a:r>
            <a:r>
              <a:rPr lang="en-US" dirty="0">
                <a:solidFill>
                  <a:srgbClr val="FF0000"/>
                </a:solidFill>
              </a:rPr>
              <a:t>inter-dependent aims </a:t>
            </a:r>
            <a:r>
              <a:rPr lang="en-US" dirty="0"/>
              <a:t>for a fellowship. You can also have sub-aims but probably no more than a and b.</a:t>
            </a:r>
          </a:p>
          <a:p>
            <a:pPr algn="l"/>
            <a:endParaRPr lang="en-US" dirty="0"/>
          </a:p>
          <a:p>
            <a:pPr algn="l"/>
            <a:r>
              <a:rPr lang="en-US" dirty="0"/>
              <a:t>The </a:t>
            </a:r>
            <a:r>
              <a:rPr lang="en-US" b="1" u="sng" dirty="0"/>
              <a:t>results of these studies </a:t>
            </a:r>
            <a:r>
              <a:rPr lang="en-US" dirty="0"/>
              <a:t>will lead to a better understanding of….</a:t>
            </a:r>
          </a:p>
          <a:p>
            <a:pPr algn="l"/>
            <a:endParaRPr lang="en-US" dirty="0"/>
          </a:p>
          <a:p>
            <a:pPr algn="l"/>
            <a:r>
              <a:rPr lang="en-US" b="1" dirty="0">
                <a:solidFill>
                  <a:srgbClr val="FF0000"/>
                </a:solidFill>
              </a:rPr>
              <a:t>YOUR AIMS MUST RIGOROUSLY TEST THE STATED HYPOTHESIS!</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124200" y="0"/>
            <a:ext cx="2732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3200" b="1" u="sng"/>
              <a:t>Tips on Aims</a:t>
            </a:r>
          </a:p>
        </p:txBody>
      </p:sp>
      <p:sp>
        <p:nvSpPr>
          <p:cNvPr id="53251" name="Text Box 5"/>
          <p:cNvSpPr txBox="1">
            <a:spLocks noChangeArrowheads="1"/>
          </p:cNvSpPr>
          <p:nvPr/>
        </p:nvSpPr>
        <p:spPr bwMode="auto">
          <a:xfrm>
            <a:off x="0" y="495300"/>
            <a:ext cx="91440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buFontTx/>
              <a:buAutoNum type="arabicPeriod"/>
            </a:pPr>
            <a:r>
              <a:rPr lang="en-US" sz="1800" dirty="0"/>
              <a:t>Your aims should be </a:t>
            </a:r>
            <a:r>
              <a:rPr lang="en-US" sz="1800" b="1" u="sng" dirty="0">
                <a:solidFill>
                  <a:srgbClr val="FF0000"/>
                </a:solidFill>
              </a:rPr>
              <a:t>inter-connected but not inter-dependent</a:t>
            </a:r>
            <a:r>
              <a:rPr lang="en-US" sz="1800" dirty="0">
                <a:solidFill>
                  <a:srgbClr val="FF0000"/>
                </a:solidFill>
              </a:rPr>
              <a:t> </a:t>
            </a:r>
            <a:r>
              <a:rPr lang="en-US" sz="1800" dirty="0"/>
              <a:t>(i.e. dependent on a particular outcome of another aim).  </a:t>
            </a:r>
          </a:p>
          <a:p>
            <a:pPr algn="l" eaLnBrk="1" hangingPunct="1"/>
            <a:r>
              <a:rPr lang="en-US" sz="1800" dirty="0"/>
              <a:t>	</a:t>
            </a:r>
          </a:p>
          <a:p>
            <a:pPr algn="l" eaLnBrk="1" hangingPunct="1"/>
            <a:r>
              <a:rPr lang="en-US" sz="1800" dirty="0"/>
              <a:t>	</a:t>
            </a:r>
            <a:r>
              <a:rPr lang="en-US" sz="1800" u="sng" dirty="0"/>
              <a:t>EXAMPLE</a:t>
            </a:r>
            <a:r>
              <a:rPr lang="en-US" sz="1800" dirty="0"/>
              <a:t>:  </a:t>
            </a:r>
            <a:r>
              <a:rPr lang="en-US" sz="1800" b="1" dirty="0"/>
              <a:t>Bad</a:t>
            </a:r>
            <a:r>
              <a:rPr lang="en-US" sz="1800" dirty="0"/>
              <a:t> – Aim 2 cannot proceed until the studies in Aim 1 are completed or  		even worse can or should be done only if you get a specific outcome.</a:t>
            </a:r>
          </a:p>
          <a:p>
            <a:pPr algn="l" eaLnBrk="1" hangingPunct="1"/>
            <a:r>
              <a:rPr lang="en-US" sz="1800" dirty="0"/>
              <a:t>		           </a:t>
            </a:r>
            <a:r>
              <a:rPr lang="en-US" sz="1800" b="1" dirty="0"/>
              <a:t>Good</a:t>
            </a:r>
            <a:r>
              <a:rPr lang="en-US" sz="1800" dirty="0"/>
              <a:t> – Aim 2 proceeds in parallel with Aim 1 and findings from Aim 1                  </a:t>
            </a:r>
          </a:p>
          <a:p>
            <a:pPr algn="l" eaLnBrk="1" hangingPunct="1"/>
            <a:r>
              <a:rPr lang="en-US" sz="1800" dirty="0"/>
              <a:t>                                      might direct future studies in Aim 2 or 3.  </a:t>
            </a:r>
          </a:p>
          <a:p>
            <a:pPr eaLnBrk="1" hangingPunct="1"/>
            <a:r>
              <a:rPr lang="en-US" sz="2000" b="1" dirty="0">
                <a:solidFill>
                  <a:srgbClr val="FF0000"/>
                </a:solidFill>
              </a:rPr>
              <a:t>The Aims MUST test the stated hypothesis.</a:t>
            </a:r>
          </a:p>
          <a:p>
            <a:pPr algn="l" eaLnBrk="1" hangingPunct="1"/>
            <a:endParaRPr lang="en-US" sz="1800" dirty="0"/>
          </a:p>
          <a:p>
            <a:pPr algn="l" eaLnBrk="1" hangingPunct="1"/>
            <a:endParaRPr lang="en-US" sz="1400" dirty="0"/>
          </a:p>
          <a:p>
            <a:pPr algn="l" eaLnBrk="1" hangingPunct="1">
              <a:buFontTx/>
              <a:buAutoNum type="arabicPeriod"/>
            </a:pPr>
            <a:endParaRPr lang="en-US" sz="1800" dirty="0"/>
          </a:p>
          <a:p>
            <a:pPr algn="l" eaLnBrk="1" hangingPunct="1">
              <a:buFontTx/>
              <a:buAutoNum type="arabicPeriod"/>
            </a:pPr>
            <a:endParaRPr lang="en-US" sz="1800" dirty="0"/>
          </a:p>
        </p:txBody>
      </p:sp>
      <p:grpSp>
        <p:nvGrpSpPr>
          <p:cNvPr id="53252" name="Group 8"/>
          <p:cNvGrpSpPr>
            <a:grpSpLocks noChangeAspect="1"/>
          </p:cNvGrpSpPr>
          <p:nvPr/>
        </p:nvGrpSpPr>
        <p:grpSpPr bwMode="auto">
          <a:xfrm>
            <a:off x="914400" y="2971800"/>
            <a:ext cx="6248400" cy="3660775"/>
            <a:chOff x="576" y="1872"/>
            <a:chExt cx="3936" cy="2306"/>
          </a:xfrm>
        </p:grpSpPr>
        <p:sp>
          <p:nvSpPr>
            <p:cNvPr id="53253" name="AutoShape 7"/>
            <p:cNvSpPr>
              <a:spLocks noChangeAspect="1" noChangeArrowheads="1" noTextEdit="1"/>
            </p:cNvSpPr>
            <p:nvPr/>
          </p:nvSpPr>
          <p:spPr bwMode="auto">
            <a:xfrm>
              <a:off x="576" y="1872"/>
              <a:ext cx="3936"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53254" name="Group 11"/>
            <p:cNvGrpSpPr>
              <a:grpSpLocks/>
            </p:cNvGrpSpPr>
            <p:nvPr/>
          </p:nvGrpSpPr>
          <p:grpSpPr bwMode="auto">
            <a:xfrm>
              <a:off x="2327" y="1874"/>
              <a:ext cx="1108" cy="435"/>
              <a:chOff x="2327" y="1874"/>
              <a:chExt cx="1108" cy="435"/>
            </a:xfrm>
          </p:grpSpPr>
          <p:sp>
            <p:nvSpPr>
              <p:cNvPr id="53278" name="Rectangle 9"/>
              <p:cNvSpPr>
                <a:spLocks noChangeArrowheads="1"/>
              </p:cNvSpPr>
              <p:nvPr/>
            </p:nvSpPr>
            <p:spPr bwMode="auto">
              <a:xfrm>
                <a:off x="2327" y="1874"/>
                <a:ext cx="1108" cy="43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79" name="Rectangle 10"/>
              <p:cNvSpPr>
                <a:spLocks noChangeArrowheads="1"/>
              </p:cNvSpPr>
              <p:nvPr/>
            </p:nvSpPr>
            <p:spPr bwMode="auto">
              <a:xfrm>
                <a:off x="2327" y="1874"/>
                <a:ext cx="1108" cy="435"/>
              </a:xfrm>
              <a:prstGeom prst="rect">
                <a:avLst/>
              </a:prstGeom>
              <a:noFill/>
              <a:ln w="7938"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5" name="Rectangle 12"/>
            <p:cNvSpPr>
              <a:spLocks noChangeArrowheads="1"/>
            </p:cNvSpPr>
            <p:nvPr/>
          </p:nvSpPr>
          <p:spPr bwMode="auto">
            <a:xfrm>
              <a:off x="2370" y="2027"/>
              <a:ext cx="10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chemeClr val="bg1"/>
                  </a:solidFill>
                </a:rPr>
                <a:t>Overall Hypothesis</a:t>
              </a:r>
              <a:endParaRPr lang="en-US">
                <a:solidFill>
                  <a:schemeClr val="bg1"/>
                </a:solidFill>
              </a:endParaRPr>
            </a:p>
          </p:txBody>
        </p:sp>
        <p:grpSp>
          <p:nvGrpSpPr>
            <p:cNvPr id="53256" name="Group 15"/>
            <p:cNvGrpSpPr>
              <a:grpSpLocks/>
            </p:cNvGrpSpPr>
            <p:nvPr/>
          </p:nvGrpSpPr>
          <p:grpSpPr bwMode="auto">
            <a:xfrm>
              <a:off x="1140" y="2625"/>
              <a:ext cx="672" cy="435"/>
              <a:chOff x="1140" y="2625"/>
              <a:chExt cx="672" cy="435"/>
            </a:xfrm>
          </p:grpSpPr>
          <p:sp>
            <p:nvSpPr>
              <p:cNvPr id="53276" name="Oval 13"/>
              <p:cNvSpPr>
                <a:spLocks noChangeArrowheads="1"/>
              </p:cNvSpPr>
              <p:nvPr/>
            </p:nvSpPr>
            <p:spPr bwMode="auto">
              <a:xfrm>
                <a:off x="1140" y="2625"/>
                <a:ext cx="672" cy="435"/>
              </a:xfrm>
              <a:prstGeom prst="ellipse">
                <a:avLst/>
              </a:prstGeom>
              <a:solidFill>
                <a:srgbClr val="FF0000"/>
              </a:solidFill>
              <a:ln w="0">
                <a:solidFill>
                  <a:srgbClr val="000000"/>
                </a:solidFill>
                <a:round/>
                <a:headEnd/>
                <a:tailEnd/>
              </a:ln>
            </p:spPr>
            <p:txBody>
              <a:bodyPr/>
              <a:lstStyle/>
              <a:p>
                <a:endParaRPr lang="en-US"/>
              </a:p>
            </p:txBody>
          </p:sp>
          <p:sp>
            <p:nvSpPr>
              <p:cNvPr id="53277" name="Oval 14"/>
              <p:cNvSpPr>
                <a:spLocks noChangeArrowheads="1"/>
              </p:cNvSpPr>
              <p:nvPr/>
            </p:nvSpPr>
            <p:spPr bwMode="auto">
              <a:xfrm>
                <a:off x="1140" y="2625"/>
                <a:ext cx="672" cy="435"/>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7" name="Rectangle 16"/>
            <p:cNvSpPr>
              <a:spLocks noChangeArrowheads="1"/>
            </p:cNvSpPr>
            <p:nvPr/>
          </p:nvSpPr>
          <p:spPr bwMode="auto">
            <a:xfrm>
              <a:off x="1341" y="2778"/>
              <a:ext cx="3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chemeClr val="bg1"/>
                  </a:solidFill>
                </a:rPr>
                <a:t>Aim 1</a:t>
              </a:r>
              <a:endParaRPr lang="en-US">
                <a:solidFill>
                  <a:schemeClr val="bg1"/>
                </a:solidFill>
              </a:endParaRPr>
            </a:p>
          </p:txBody>
        </p:sp>
        <p:grpSp>
          <p:nvGrpSpPr>
            <p:cNvPr id="53258" name="Group 19"/>
            <p:cNvGrpSpPr>
              <a:grpSpLocks/>
            </p:cNvGrpSpPr>
            <p:nvPr/>
          </p:nvGrpSpPr>
          <p:grpSpPr bwMode="auto">
            <a:xfrm>
              <a:off x="2564" y="2625"/>
              <a:ext cx="673" cy="435"/>
              <a:chOff x="2564" y="2625"/>
              <a:chExt cx="673" cy="435"/>
            </a:xfrm>
          </p:grpSpPr>
          <p:sp>
            <p:nvSpPr>
              <p:cNvPr id="53274" name="Oval 17"/>
              <p:cNvSpPr>
                <a:spLocks noChangeArrowheads="1"/>
              </p:cNvSpPr>
              <p:nvPr/>
            </p:nvSpPr>
            <p:spPr bwMode="auto">
              <a:xfrm>
                <a:off x="2564" y="2625"/>
                <a:ext cx="673" cy="435"/>
              </a:xfrm>
              <a:prstGeom prst="ellipse">
                <a:avLst/>
              </a:prstGeom>
              <a:solidFill>
                <a:srgbClr val="FF0000"/>
              </a:solidFill>
              <a:ln w="0">
                <a:solidFill>
                  <a:srgbClr val="000000"/>
                </a:solidFill>
                <a:round/>
                <a:headEnd/>
                <a:tailEnd/>
              </a:ln>
            </p:spPr>
            <p:txBody>
              <a:bodyPr/>
              <a:lstStyle/>
              <a:p>
                <a:endParaRPr lang="en-US"/>
              </a:p>
            </p:txBody>
          </p:sp>
          <p:sp>
            <p:nvSpPr>
              <p:cNvPr id="53275" name="Oval 18"/>
              <p:cNvSpPr>
                <a:spLocks noChangeArrowheads="1"/>
              </p:cNvSpPr>
              <p:nvPr/>
            </p:nvSpPr>
            <p:spPr bwMode="auto">
              <a:xfrm>
                <a:off x="2564" y="2625"/>
                <a:ext cx="673" cy="435"/>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9" name="Rectangle 20"/>
            <p:cNvSpPr>
              <a:spLocks noChangeArrowheads="1"/>
            </p:cNvSpPr>
            <p:nvPr/>
          </p:nvSpPr>
          <p:spPr bwMode="auto">
            <a:xfrm>
              <a:off x="2765" y="2778"/>
              <a:ext cx="3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chemeClr val="bg1"/>
                  </a:solidFill>
                </a:rPr>
                <a:t>Aim 2</a:t>
              </a:r>
              <a:endParaRPr lang="en-US">
                <a:solidFill>
                  <a:schemeClr val="bg1"/>
                </a:solidFill>
              </a:endParaRPr>
            </a:p>
          </p:txBody>
        </p:sp>
        <p:grpSp>
          <p:nvGrpSpPr>
            <p:cNvPr id="53260" name="Group 23"/>
            <p:cNvGrpSpPr>
              <a:grpSpLocks/>
            </p:cNvGrpSpPr>
            <p:nvPr/>
          </p:nvGrpSpPr>
          <p:grpSpPr bwMode="auto">
            <a:xfrm>
              <a:off x="3830" y="2625"/>
              <a:ext cx="673" cy="435"/>
              <a:chOff x="3830" y="2625"/>
              <a:chExt cx="673" cy="435"/>
            </a:xfrm>
          </p:grpSpPr>
          <p:sp>
            <p:nvSpPr>
              <p:cNvPr id="53272" name="Oval 21"/>
              <p:cNvSpPr>
                <a:spLocks noChangeArrowheads="1"/>
              </p:cNvSpPr>
              <p:nvPr/>
            </p:nvSpPr>
            <p:spPr bwMode="auto">
              <a:xfrm>
                <a:off x="3830" y="2625"/>
                <a:ext cx="673" cy="435"/>
              </a:xfrm>
              <a:prstGeom prst="ellipse">
                <a:avLst/>
              </a:prstGeom>
              <a:solidFill>
                <a:srgbClr val="FF0000"/>
              </a:solidFill>
              <a:ln w="0">
                <a:solidFill>
                  <a:srgbClr val="000000"/>
                </a:solidFill>
                <a:round/>
                <a:headEnd/>
                <a:tailEnd/>
              </a:ln>
            </p:spPr>
            <p:txBody>
              <a:bodyPr/>
              <a:lstStyle/>
              <a:p>
                <a:endParaRPr lang="en-US"/>
              </a:p>
            </p:txBody>
          </p:sp>
          <p:sp>
            <p:nvSpPr>
              <p:cNvPr id="53273" name="Oval 22"/>
              <p:cNvSpPr>
                <a:spLocks noChangeArrowheads="1"/>
              </p:cNvSpPr>
              <p:nvPr/>
            </p:nvSpPr>
            <p:spPr bwMode="auto">
              <a:xfrm>
                <a:off x="3830" y="2625"/>
                <a:ext cx="673" cy="435"/>
              </a:xfrm>
              <a:prstGeom prst="ellipse">
                <a:avLst/>
              </a:prstGeom>
              <a:noFill/>
              <a:ln w="793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61" name="Rectangle 24"/>
            <p:cNvSpPr>
              <a:spLocks noChangeArrowheads="1"/>
            </p:cNvSpPr>
            <p:nvPr/>
          </p:nvSpPr>
          <p:spPr bwMode="auto">
            <a:xfrm>
              <a:off x="4032" y="2778"/>
              <a:ext cx="32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chemeClr val="bg1"/>
                  </a:solidFill>
                </a:rPr>
                <a:t>Aim 3</a:t>
              </a:r>
              <a:endParaRPr lang="en-US">
                <a:solidFill>
                  <a:schemeClr val="bg1"/>
                </a:solidFill>
              </a:endParaRPr>
            </a:p>
          </p:txBody>
        </p:sp>
        <p:sp>
          <p:nvSpPr>
            <p:cNvPr id="53262" name="Freeform 25"/>
            <p:cNvSpPr>
              <a:spLocks noEditPoints="1"/>
            </p:cNvSpPr>
            <p:nvPr/>
          </p:nvSpPr>
          <p:spPr bwMode="auto">
            <a:xfrm>
              <a:off x="1888" y="2348"/>
              <a:ext cx="399" cy="242"/>
            </a:xfrm>
            <a:custGeom>
              <a:avLst/>
              <a:gdLst>
                <a:gd name="T0" fmla="*/ 2 w 4038"/>
                <a:gd name="T1" fmla="*/ 235 h 2439"/>
                <a:gd name="T2" fmla="*/ 369 w 4038"/>
                <a:gd name="T3" fmla="*/ 14 h 2439"/>
                <a:gd name="T4" fmla="*/ 374 w 4038"/>
                <a:gd name="T5" fmla="*/ 15 h 2439"/>
                <a:gd name="T6" fmla="*/ 373 w 4038"/>
                <a:gd name="T7" fmla="*/ 20 h 2439"/>
                <a:gd name="T8" fmla="*/ 6 w 4038"/>
                <a:gd name="T9" fmla="*/ 241 h 2439"/>
                <a:gd name="T10" fmla="*/ 1 w 4038"/>
                <a:gd name="T11" fmla="*/ 240 h 2439"/>
                <a:gd name="T12" fmla="*/ 2 w 4038"/>
                <a:gd name="T13" fmla="*/ 235 h 2439"/>
                <a:gd name="T14" fmla="*/ 355 w 4038"/>
                <a:gd name="T15" fmla="*/ 3 h 2439"/>
                <a:gd name="T16" fmla="*/ 399 w 4038"/>
                <a:gd name="T17" fmla="*/ 0 h 2439"/>
                <a:gd name="T18" fmla="*/ 375 w 4038"/>
                <a:gd name="T19" fmla="*/ 38 h 2439"/>
                <a:gd name="T20" fmla="*/ 355 w 4038"/>
                <a:gd name="T21" fmla="*/ 3 h 2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38"/>
                <a:gd name="T34" fmla="*/ 0 h 2439"/>
                <a:gd name="T35" fmla="*/ 4038 w 4038"/>
                <a:gd name="T36" fmla="*/ 2439 h 2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38" h="2439">
                  <a:moveTo>
                    <a:pt x="21" y="2372"/>
                  </a:moveTo>
                  <a:lnTo>
                    <a:pt x="3735" y="143"/>
                  </a:lnTo>
                  <a:cubicBezTo>
                    <a:pt x="3751" y="134"/>
                    <a:pt x="3772" y="139"/>
                    <a:pt x="3781" y="155"/>
                  </a:cubicBezTo>
                  <a:cubicBezTo>
                    <a:pt x="3791" y="171"/>
                    <a:pt x="3786" y="191"/>
                    <a:pt x="3770" y="201"/>
                  </a:cubicBezTo>
                  <a:lnTo>
                    <a:pt x="56" y="2429"/>
                  </a:lnTo>
                  <a:cubicBezTo>
                    <a:pt x="40" y="2439"/>
                    <a:pt x="19" y="2433"/>
                    <a:pt x="10" y="2418"/>
                  </a:cubicBezTo>
                  <a:cubicBezTo>
                    <a:pt x="0" y="2402"/>
                    <a:pt x="6" y="2381"/>
                    <a:pt x="21" y="2372"/>
                  </a:cubicBezTo>
                  <a:close/>
                  <a:moveTo>
                    <a:pt x="3593" y="35"/>
                  </a:moveTo>
                  <a:lnTo>
                    <a:pt x="4038" y="0"/>
                  </a:lnTo>
                  <a:lnTo>
                    <a:pt x="3798" y="378"/>
                  </a:lnTo>
                  <a:lnTo>
                    <a:pt x="3593" y="35"/>
                  </a:lnTo>
                  <a:close/>
                </a:path>
              </a:pathLst>
            </a:custGeom>
            <a:solidFill>
              <a:srgbClr val="000000"/>
            </a:solidFill>
            <a:ln w="1588">
              <a:solidFill>
                <a:srgbClr val="000000"/>
              </a:solidFill>
              <a:bevel/>
              <a:headEnd/>
              <a:tailEnd/>
            </a:ln>
          </p:spPr>
          <p:txBody>
            <a:bodyPr/>
            <a:lstStyle/>
            <a:p>
              <a:endParaRPr lang="en-US"/>
            </a:p>
          </p:txBody>
        </p:sp>
        <p:sp>
          <p:nvSpPr>
            <p:cNvPr id="53263" name="Freeform 26"/>
            <p:cNvSpPr>
              <a:spLocks noEditPoints="1"/>
            </p:cNvSpPr>
            <p:nvPr/>
          </p:nvSpPr>
          <p:spPr bwMode="auto">
            <a:xfrm>
              <a:off x="2861" y="2348"/>
              <a:ext cx="39" cy="202"/>
            </a:xfrm>
            <a:custGeom>
              <a:avLst/>
              <a:gdLst>
                <a:gd name="T0" fmla="*/ 16 w 400"/>
                <a:gd name="T1" fmla="*/ 199 h 2034"/>
                <a:gd name="T2" fmla="*/ 16 w 400"/>
                <a:gd name="T3" fmla="*/ 33 h 2034"/>
                <a:gd name="T4" fmla="*/ 20 w 400"/>
                <a:gd name="T5" fmla="*/ 30 h 2034"/>
                <a:gd name="T6" fmla="*/ 23 w 400"/>
                <a:gd name="T7" fmla="*/ 33 h 2034"/>
                <a:gd name="T8" fmla="*/ 23 w 400"/>
                <a:gd name="T9" fmla="*/ 199 h 2034"/>
                <a:gd name="T10" fmla="*/ 20 w 400"/>
                <a:gd name="T11" fmla="*/ 202 h 2034"/>
                <a:gd name="T12" fmla="*/ 16 w 400"/>
                <a:gd name="T13" fmla="*/ 199 h 2034"/>
                <a:gd name="T14" fmla="*/ 0 w 400"/>
                <a:gd name="T15" fmla="*/ 40 h 2034"/>
                <a:gd name="T16" fmla="*/ 20 w 400"/>
                <a:gd name="T17" fmla="*/ 0 h 2034"/>
                <a:gd name="T18" fmla="*/ 39 w 400"/>
                <a:gd name="T19" fmla="*/ 40 h 2034"/>
                <a:gd name="T20" fmla="*/ 0 w 400"/>
                <a:gd name="T21" fmla="*/ 40 h 20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034"/>
                <a:gd name="T35" fmla="*/ 400 w 400"/>
                <a:gd name="T36" fmla="*/ 2034 h 20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034">
                  <a:moveTo>
                    <a:pt x="167" y="2000"/>
                  </a:moveTo>
                  <a:lnTo>
                    <a:pt x="167" y="334"/>
                  </a:lnTo>
                  <a:cubicBezTo>
                    <a:pt x="167" y="315"/>
                    <a:pt x="182" y="300"/>
                    <a:pt x="200" y="300"/>
                  </a:cubicBezTo>
                  <a:cubicBezTo>
                    <a:pt x="219" y="300"/>
                    <a:pt x="234" y="315"/>
                    <a:pt x="234" y="334"/>
                  </a:cubicBezTo>
                  <a:lnTo>
                    <a:pt x="234" y="2000"/>
                  </a:lnTo>
                  <a:cubicBezTo>
                    <a:pt x="234" y="2019"/>
                    <a:pt x="219" y="2034"/>
                    <a:pt x="200" y="2034"/>
                  </a:cubicBezTo>
                  <a:cubicBezTo>
                    <a:pt x="182" y="2034"/>
                    <a:pt x="167" y="2019"/>
                    <a:pt x="167" y="2000"/>
                  </a:cubicBezTo>
                  <a:close/>
                  <a:moveTo>
                    <a:pt x="0" y="400"/>
                  </a:moveTo>
                  <a:lnTo>
                    <a:pt x="200" y="0"/>
                  </a:lnTo>
                  <a:lnTo>
                    <a:pt x="400" y="400"/>
                  </a:lnTo>
                  <a:lnTo>
                    <a:pt x="0" y="400"/>
                  </a:lnTo>
                  <a:close/>
                </a:path>
              </a:pathLst>
            </a:custGeom>
            <a:solidFill>
              <a:srgbClr val="000000"/>
            </a:solidFill>
            <a:ln w="1588">
              <a:solidFill>
                <a:srgbClr val="000000"/>
              </a:solidFill>
              <a:bevel/>
              <a:headEnd/>
              <a:tailEnd/>
            </a:ln>
          </p:spPr>
          <p:txBody>
            <a:bodyPr/>
            <a:lstStyle/>
            <a:p>
              <a:endParaRPr lang="en-US"/>
            </a:p>
          </p:txBody>
        </p:sp>
        <p:sp>
          <p:nvSpPr>
            <p:cNvPr id="53264" name="Freeform 27"/>
            <p:cNvSpPr>
              <a:spLocks noEditPoints="1"/>
            </p:cNvSpPr>
            <p:nvPr/>
          </p:nvSpPr>
          <p:spPr bwMode="auto">
            <a:xfrm>
              <a:off x="3514" y="2348"/>
              <a:ext cx="478" cy="241"/>
            </a:xfrm>
            <a:custGeom>
              <a:avLst/>
              <a:gdLst>
                <a:gd name="T0" fmla="*/ 473 w 2419"/>
                <a:gd name="T1" fmla="*/ 240 h 1219"/>
                <a:gd name="T2" fmla="*/ 28 w 2419"/>
                <a:gd name="T3" fmla="*/ 18 h 1219"/>
                <a:gd name="T4" fmla="*/ 27 w 2419"/>
                <a:gd name="T5" fmla="*/ 13 h 1219"/>
                <a:gd name="T6" fmla="*/ 31 w 2419"/>
                <a:gd name="T7" fmla="*/ 12 h 1219"/>
                <a:gd name="T8" fmla="*/ 476 w 2419"/>
                <a:gd name="T9" fmla="*/ 234 h 1219"/>
                <a:gd name="T10" fmla="*/ 477 w 2419"/>
                <a:gd name="T11" fmla="*/ 239 h 1219"/>
                <a:gd name="T12" fmla="*/ 473 w 2419"/>
                <a:gd name="T13" fmla="*/ 240 h 1219"/>
                <a:gd name="T14" fmla="*/ 27 w 2419"/>
                <a:gd name="T15" fmla="*/ 35 h 1219"/>
                <a:gd name="T16" fmla="*/ 0 w 2419"/>
                <a:gd name="T17" fmla="*/ 0 h 1219"/>
                <a:gd name="T18" fmla="*/ 44 w 2419"/>
                <a:gd name="T19" fmla="*/ 0 h 1219"/>
                <a:gd name="T20" fmla="*/ 27 w 2419"/>
                <a:gd name="T21" fmla="*/ 35 h 12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9"/>
                <a:gd name="T34" fmla="*/ 0 h 1219"/>
                <a:gd name="T35" fmla="*/ 2419 w 2419"/>
                <a:gd name="T36" fmla="*/ 1219 h 12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9" h="1219">
                  <a:moveTo>
                    <a:pt x="2393" y="1215"/>
                  </a:moveTo>
                  <a:lnTo>
                    <a:pt x="142" y="90"/>
                  </a:lnTo>
                  <a:cubicBezTo>
                    <a:pt x="134" y="86"/>
                    <a:pt x="131" y="76"/>
                    <a:pt x="135" y="68"/>
                  </a:cubicBezTo>
                  <a:cubicBezTo>
                    <a:pt x="139" y="59"/>
                    <a:pt x="149" y="56"/>
                    <a:pt x="157" y="60"/>
                  </a:cubicBezTo>
                  <a:lnTo>
                    <a:pt x="2408" y="1186"/>
                  </a:lnTo>
                  <a:cubicBezTo>
                    <a:pt x="2416" y="1190"/>
                    <a:pt x="2419" y="1200"/>
                    <a:pt x="2415" y="1208"/>
                  </a:cubicBezTo>
                  <a:cubicBezTo>
                    <a:pt x="2411" y="1216"/>
                    <a:pt x="2401" y="1219"/>
                    <a:pt x="2393" y="1215"/>
                  </a:cubicBezTo>
                  <a:close/>
                  <a:moveTo>
                    <a:pt x="135" y="179"/>
                  </a:moveTo>
                  <a:lnTo>
                    <a:pt x="0" y="0"/>
                  </a:lnTo>
                  <a:lnTo>
                    <a:pt x="224" y="0"/>
                  </a:lnTo>
                  <a:lnTo>
                    <a:pt x="135" y="179"/>
                  </a:lnTo>
                  <a:close/>
                </a:path>
              </a:pathLst>
            </a:custGeom>
            <a:solidFill>
              <a:srgbClr val="000000"/>
            </a:solidFill>
            <a:ln w="1588">
              <a:solidFill>
                <a:srgbClr val="000000"/>
              </a:solidFill>
              <a:bevel/>
              <a:headEnd/>
              <a:tailEnd/>
            </a:ln>
          </p:spPr>
          <p:txBody>
            <a:bodyPr/>
            <a:lstStyle/>
            <a:p>
              <a:endParaRPr lang="en-US"/>
            </a:p>
          </p:txBody>
        </p:sp>
        <p:sp>
          <p:nvSpPr>
            <p:cNvPr id="53265" name="Freeform 28"/>
            <p:cNvSpPr>
              <a:spLocks noEditPoints="1"/>
            </p:cNvSpPr>
            <p:nvPr/>
          </p:nvSpPr>
          <p:spPr bwMode="auto">
            <a:xfrm>
              <a:off x="1476" y="3136"/>
              <a:ext cx="40" cy="1031"/>
            </a:xfrm>
            <a:custGeom>
              <a:avLst/>
              <a:gdLst>
                <a:gd name="T0" fmla="*/ 23 w 400"/>
                <a:gd name="T1" fmla="*/ 3 h 10433"/>
                <a:gd name="T2" fmla="*/ 23 w 400"/>
                <a:gd name="T3" fmla="*/ 998 h 10433"/>
                <a:gd name="T4" fmla="*/ 20 w 400"/>
                <a:gd name="T5" fmla="*/ 1001 h 10433"/>
                <a:gd name="T6" fmla="*/ 17 w 400"/>
                <a:gd name="T7" fmla="*/ 998 h 10433"/>
                <a:gd name="T8" fmla="*/ 17 w 400"/>
                <a:gd name="T9" fmla="*/ 3 h 10433"/>
                <a:gd name="T10" fmla="*/ 20 w 400"/>
                <a:gd name="T11" fmla="*/ 0 h 10433"/>
                <a:gd name="T12" fmla="*/ 23 w 400"/>
                <a:gd name="T13" fmla="*/ 3 h 10433"/>
                <a:gd name="T14" fmla="*/ 40 w 400"/>
                <a:gd name="T15" fmla="*/ 991 h 10433"/>
                <a:gd name="T16" fmla="*/ 20 w 400"/>
                <a:gd name="T17" fmla="*/ 1031 h 10433"/>
                <a:gd name="T18" fmla="*/ 0 w 400"/>
                <a:gd name="T19" fmla="*/ 991 h 10433"/>
                <a:gd name="T20" fmla="*/ 40 w 400"/>
                <a:gd name="T21" fmla="*/ 991 h 10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0433"/>
                <a:gd name="T35" fmla="*/ 400 w 400"/>
                <a:gd name="T36" fmla="*/ 10433 h 10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0433">
                  <a:moveTo>
                    <a:pt x="234" y="33"/>
                  </a:moveTo>
                  <a:lnTo>
                    <a:pt x="234" y="10100"/>
                  </a:lnTo>
                  <a:cubicBezTo>
                    <a:pt x="234" y="10119"/>
                    <a:pt x="219" y="10133"/>
                    <a:pt x="200" y="10133"/>
                  </a:cubicBezTo>
                  <a:cubicBezTo>
                    <a:pt x="182" y="10133"/>
                    <a:pt x="167" y="10119"/>
                    <a:pt x="167" y="10100"/>
                  </a:cubicBezTo>
                  <a:lnTo>
                    <a:pt x="167" y="33"/>
                  </a:lnTo>
                  <a:cubicBezTo>
                    <a:pt x="167" y="15"/>
                    <a:pt x="182" y="0"/>
                    <a:pt x="200" y="0"/>
                  </a:cubicBezTo>
                  <a:cubicBezTo>
                    <a:pt x="219" y="0"/>
                    <a:pt x="234" y="15"/>
                    <a:pt x="234" y="33"/>
                  </a:cubicBezTo>
                  <a:close/>
                  <a:moveTo>
                    <a:pt x="400" y="10033"/>
                  </a:moveTo>
                  <a:lnTo>
                    <a:pt x="200" y="10433"/>
                  </a:lnTo>
                  <a:lnTo>
                    <a:pt x="0" y="10033"/>
                  </a:lnTo>
                  <a:lnTo>
                    <a:pt x="400" y="10033"/>
                  </a:lnTo>
                  <a:close/>
                </a:path>
              </a:pathLst>
            </a:custGeom>
            <a:solidFill>
              <a:srgbClr val="000000"/>
            </a:solidFill>
            <a:ln w="1588">
              <a:solidFill>
                <a:srgbClr val="000000"/>
              </a:solidFill>
              <a:bevel/>
              <a:headEnd/>
              <a:tailEnd/>
            </a:ln>
          </p:spPr>
          <p:txBody>
            <a:bodyPr/>
            <a:lstStyle/>
            <a:p>
              <a:endParaRPr lang="en-US"/>
            </a:p>
          </p:txBody>
        </p:sp>
        <p:sp>
          <p:nvSpPr>
            <p:cNvPr id="53266" name="Freeform 29"/>
            <p:cNvSpPr>
              <a:spLocks noEditPoints="1"/>
            </p:cNvSpPr>
            <p:nvPr/>
          </p:nvSpPr>
          <p:spPr bwMode="auto">
            <a:xfrm>
              <a:off x="2861" y="3136"/>
              <a:ext cx="39" cy="1031"/>
            </a:xfrm>
            <a:custGeom>
              <a:avLst/>
              <a:gdLst>
                <a:gd name="T0" fmla="*/ 23 w 400"/>
                <a:gd name="T1" fmla="*/ 3 h 10433"/>
                <a:gd name="T2" fmla="*/ 23 w 400"/>
                <a:gd name="T3" fmla="*/ 998 h 10433"/>
                <a:gd name="T4" fmla="*/ 20 w 400"/>
                <a:gd name="T5" fmla="*/ 1001 h 10433"/>
                <a:gd name="T6" fmla="*/ 16 w 400"/>
                <a:gd name="T7" fmla="*/ 998 h 10433"/>
                <a:gd name="T8" fmla="*/ 16 w 400"/>
                <a:gd name="T9" fmla="*/ 3 h 10433"/>
                <a:gd name="T10" fmla="*/ 20 w 400"/>
                <a:gd name="T11" fmla="*/ 0 h 10433"/>
                <a:gd name="T12" fmla="*/ 23 w 400"/>
                <a:gd name="T13" fmla="*/ 3 h 10433"/>
                <a:gd name="T14" fmla="*/ 39 w 400"/>
                <a:gd name="T15" fmla="*/ 991 h 10433"/>
                <a:gd name="T16" fmla="*/ 20 w 400"/>
                <a:gd name="T17" fmla="*/ 1031 h 10433"/>
                <a:gd name="T18" fmla="*/ 0 w 400"/>
                <a:gd name="T19" fmla="*/ 991 h 10433"/>
                <a:gd name="T20" fmla="*/ 39 w 400"/>
                <a:gd name="T21" fmla="*/ 991 h 10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0433"/>
                <a:gd name="T35" fmla="*/ 400 w 400"/>
                <a:gd name="T36" fmla="*/ 10433 h 10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0433">
                  <a:moveTo>
                    <a:pt x="234" y="33"/>
                  </a:moveTo>
                  <a:lnTo>
                    <a:pt x="234" y="10100"/>
                  </a:lnTo>
                  <a:cubicBezTo>
                    <a:pt x="234" y="10119"/>
                    <a:pt x="219" y="10133"/>
                    <a:pt x="200" y="10133"/>
                  </a:cubicBezTo>
                  <a:cubicBezTo>
                    <a:pt x="182" y="10133"/>
                    <a:pt x="167" y="10119"/>
                    <a:pt x="167" y="10100"/>
                  </a:cubicBezTo>
                  <a:lnTo>
                    <a:pt x="167" y="33"/>
                  </a:lnTo>
                  <a:cubicBezTo>
                    <a:pt x="167" y="15"/>
                    <a:pt x="182" y="0"/>
                    <a:pt x="200" y="0"/>
                  </a:cubicBezTo>
                  <a:cubicBezTo>
                    <a:pt x="219" y="0"/>
                    <a:pt x="234" y="15"/>
                    <a:pt x="234" y="33"/>
                  </a:cubicBezTo>
                  <a:close/>
                  <a:moveTo>
                    <a:pt x="400" y="10033"/>
                  </a:moveTo>
                  <a:lnTo>
                    <a:pt x="200" y="10433"/>
                  </a:lnTo>
                  <a:lnTo>
                    <a:pt x="0" y="10033"/>
                  </a:lnTo>
                  <a:lnTo>
                    <a:pt x="400" y="10033"/>
                  </a:lnTo>
                  <a:close/>
                </a:path>
              </a:pathLst>
            </a:custGeom>
            <a:solidFill>
              <a:srgbClr val="000000"/>
            </a:solidFill>
            <a:ln w="1588">
              <a:solidFill>
                <a:srgbClr val="000000"/>
              </a:solidFill>
              <a:bevel/>
              <a:headEnd/>
              <a:tailEnd/>
            </a:ln>
          </p:spPr>
          <p:txBody>
            <a:bodyPr/>
            <a:lstStyle/>
            <a:p>
              <a:endParaRPr lang="en-US"/>
            </a:p>
          </p:txBody>
        </p:sp>
        <p:sp>
          <p:nvSpPr>
            <p:cNvPr id="53267" name="Freeform 30"/>
            <p:cNvSpPr>
              <a:spLocks noEditPoints="1"/>
            </p:cNvSpPr>
            <p:nvPr/>
          </p:nvSpPr>
          <p:spPr bwMode="auto">
            <a:xfrm>
              <a:off x="1690" y="3056"/>
              <a:ext cx="1072" cy="558"/>
            </a:xfrm>
            <a:custGeom>
              <a:avLst/>
              <a:gdLst>
                <a:gd name="T0" fmla="*/ 5 w 10838"/>
                <a:gd name="T1" fmla="*/ 1 h 5638"/>
                <a:gd name="T2" fmla="*/ 1044 w 10838"/>
                <a:gd name="T3" fmla="*/ 540 h 5638"/>
                <a:gd name="T4" fmla="*/ 1046 w 10838"/>
                <a:gd name="T5" fmla="*/ 544 h 5638"/>
                <a:gd name="T6" fmla="*/ 1041 w 10838"/>
                <a:gd name="T7" fmla="*/ 546 h 5638"/>
                <a:gd name="T8" fmla="*/ 2 w 10838"/>
                <a:gd name="T9" fmla="*/ 7 h 5638"/>
                <a:gd name="T10" fmla="*/ 1 w 10838"/>
                <a:gd name="T11" fmla="*/ 2 h 5638"/>
                <a:gd name="T12" fmla="*/ 5 w 10838"/>
                <a:gd name="T13" fmla="*/ 1 h 5638"/>
                <a:gd name="T14" fmla="*/ 1046 w 10838"/>
                <a:gd name="T15" fmla="*/ 522 h 5638"/>
                <a:gd name="T16" fmla="*/ 1072 w 10838"/>
                <a:gd name="T17" fmla="*/ 558 h 5638"/>
                <a:gd name="T18" fmla="*/ 1028 w 10838"/>
                <a:gd name="T19" fmla="*/ 557 h 5638"/>
                <a:gd name="T20" fmla="*/ 1046 w 10838"/>
                <a:gd name="T21" fmla="*/ 522 h 5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38"/>
                <a:gd name="T34" fmla="*/ 0 h 5638"/>
                <a:gd name="T35" fmla="*/ 10838 w 10838"/>
                <a:gd name="T36" fmla="*/ 5638 h 5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38" h="5638">
                  <a:moveTo>
                    <a:pt x="54" y="9"/>
                  </a:moveTo>
                  <a:lnTo>
                    <a:pt x="10558" y="5455"/>
                  </a:lnTo>
                  <a:cubicBezTo>
                    <a:pt x="10574" y="5464"/>
                    <a:pt x="10581" y="5484"/>
                    <a:pt x="10572" y="5500"/>
                  </a:cubicBezTo>
                  <a:cubicBezTo>
                    <a:pt x="10564" y="5517"/>
                    <a:pt x="10544" y="5523"/>
                    <a:pt x="10527" y="5515"/>
                  </a:cubicBezTo>
                  <a:lnTo>
                    <a:pt x="23" y="68"/>
                  </a:lnTo>
                  <a:cubicBezTo>
                    <a:pt x="7" y="60"/>
                    <a:pt x="0" y="39"/>
                    <a:pt x="9" y="23"/>
                  </a:cubicBezTo>
                  <a:cubicBezTo>
                    <a:pt x="17" y="7"/>
                    <a:pt x="37" y="0"/>
                    <a:pt x="54" y="9"/>
                  </a:cubicBezTo>
                  <a:close/>
                  <a:moveTo>
                    <a:pt x="10575" y="5277"/>
                  </a:moveTo>
                  <a:lnTo>
                    <a:pt x="10838" y="5638"/>
                  </a:lnTo>
                  <a:lnTo>
                    <a:pt x="10391" y="5632"/>
                  </a:lnTo>
                  <a:lnTo>
                    <a:pt x="10575" y="5277"/>
                  </a:lnTo>
                  <a:close/>
                </a:path>
              </a:pathLst>
            </a:custGeom>
            <a:solidFill>
              <a:srgbClr val="000000"/>
            </a:solidFill>
            <a:ln w="1588">
              <a:solidFill>
                <a:srgbClr val="000000"/>
              </a:solidFill>
              <a:bevel/>
              <a:headEnd/>
              <a:tailEnd/>
            </a:ln>
          </p:spPr>
          <p:txBody>
            <a:bodyPr/>
            <a:lstStyle/>
            <a:p>
              <a:endParaRPr lang="en-US"/>
            </a:p>
          </p:txBody>
        </p:sp>
        <p:sp>
          <p:nvSpPr>
            <p:cNvPr id="53268" name="Freeform 31"/>
            <p:cNvSpPr>
              <a:spLocks noEditPoints="1"/>
            </p:cNvSpPr>
            <p:nvPr/>
          </p:nvSpPr>
          <p:spPr bwMode="auto">
            <a:xfrm>
              <a:off x="4167" y="3136"/>
              <a:ext cx="39" cy="438"/>
            </a:xfrm>
            <a:custGeom>
              <a:avLst/>
              <a:gdLst>
                <a:gd name="T0" fmla="*/ 23 w 200"/>
                <a:gd name="T1" fmla="*/ 3 h 2216"/>
                <a:gd name="T2" fmla="*/ 23 w 200"/>
                <a:gd name="T3" fmla="*/ 405 h 2216"/>
                <a:gd name="T4" fmla="*/ 20 w 200"/>
                <a:gd name="T5" fmla="*/ 408 h 2216"/>
                <a:gd name="T6" fmla="*/ 16 w 200"/>
                <a:gd name="T7" fmla="*/ 405 h 2216"/>
                <a:gd name="T8" fmla="*/ 16 w 200"/>
                <a:gd name="T9" fmla="*/ 3 h 2216"/>
                <a:gd name="T10" fmla="*/ 20 w 200"/>
                <a:gd name="T11" fmla="*/ 0 h 2216"/>
                <a:gd name="T12" fmla="*/ 23 w 200"/>
                <a:gd name="T13" fmla="*/ 3 h 2216"/>
                <a:gd name="T14" fmla="*/ 39 w 200"/>
                <a:gd name="T15" fmla="*/ 398 h 2216"/>
                <a:gd name="T16" fmla="*/ 20 w 200"/>
                <a:gd name="T17" fmla="*/ 438 h 2216"/>
                <a:gd name="T18" fmla="*/ 0 w 200"/>
                <a:gd name="T19" fmla="*/ 398 h 2216"/>
                <a:gd name="T20" fmla="*/ 39 w 200"/>
                <a:gd name="T21" fmla="*/ 398 h 2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2216"/>
                <a:gd name="T35" fmla="*/ 200 w 200"/>
                <a:gd name="T36" fmla="*/ 2216 h 2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2216">
                  <a:moveTo>
                    <a:pt x="117" y="16"/>
                  </a:moveTo>
                  <a:lnTo>
                    <a:pt x="117" y="2050"/>
                  </a:lnTo>
                  <a:cubicBezTo>
                    <a:pt x="117" y="2059"/>
                    <a:pt x="110" y="2066"/>
                    <a:pt x="100" y="2066"/>
                  </a:cubicBezTo>
                  <a:cubicBezTo>
                    <a:pt x="91" y="2066"/>
                    <a:pt x="84" y="2059"/>
                    <a:pt x="84" y="2050"/>
                  </a:cubicBezTo>
                  <a:lnTo>
                    <a:pt x="84" y="16"/>
                  </a:lnTo>
                  <a:cubicBezTo>
                    <a:pt x="84" y="7"/>
                    <a:pt x="91" y="0"/>
                    <a:pt x="100" y="0"/>
                  </a:cubicBezTo>
                  <a:cubicBezTo>
                    <a:pt x="110" y="0"/>
                    <a:pt x="117" y="7"/>
                    <a:pt x="117" y="16"/>
                  </a:cubicBezTo>
                  <a:close/>
                  <a:moveTo>
                    <a:pt x="200" y="2016"/>
                  </a:moveTo>
                  <a:lnTo>
                    <a:pt x="100" y="2216"/>
                  </a:lnTo>
                  <a:lnTo>
                    <a:pt x="0" y="2016"/>
                  </a:lnTo>
                  <a:lnTo>
                    <a:pt x="200" y="2016"/>
                  </a:lnTo>
                  <a:close/>
                </a:path>
              </a:pathLst>
            </a:custGeom>
            <a:solidFill>
              <a:srgbClr val="000000"/>
            </a:solidFill>
            <a:ln w="1588">
              <a:solidFill>
                <a:srgbClr val="000000"/>
              </a:solidFill>
              <a:bevel/>
              <a:headEnd/>
              <a:tailEnd/>
            </a:ln>
          </p:spPr>
          <p:txBody>
            <a:bodyPr/>
            <a:lstStyle/>
            <a:p>
              <a:endParaRPr lang="en-US"/>
            </a:p>
          </p:txBody>
        </p:sp>
        <p:sp>
          <p:nvSpPr>
            <p:cNvPr id="53269" name="Freeform 32"/>
            <p:cNvSpPr>
              <a:spLocks noEditPoints="1"/>
            </p:cNvSpPr>
            <p:nvPr/>
          </p:nvSpPr>
          <p:spPr bwMode="auto">
            <a:xfrm>
              <a:off x="1730" y="3017"/>
              <a:ext cx="2417" cy="918"/>
            </a:xfrm>
            <a:custGeom>
              <a:avLst/>
              <a:gdLst>
                <a:gd name="T0" fmla="*/ 5 w 12218"/>
                <a:gd name="T1" fmla="*/ 1 h 4641"/>
                <a:gd name="T2" fmla="*/ 2387 w 12218"/>
                <a:gd name="T3" fmla="*/ 899 h 4641"/>
                <a:gd name="T4" fmla="*/ 2389 w 12218"/>
                <a:gd name="T5" fmla="*/ 903 h 4641"/>
                <a:gd name="T6" fmla="*/ 2385 w 12218"/>
                <a:gd name="T7" fmla="*/ 905 h 4641"/>
                <a:gd name="T8" fmla="*/ 3 w 12218"/>
                <a:gd name="T9" fmla="*/ 7 h 4641"/>
                <a:gd name="T10" fmla="*/ 1 w 12218"/>
                <a:gd name="T11" fmla="*/ 3 h 4641"/>
                <a:gd name="T12" fmla="*/ 5 w 12218"/>
                <a:gd name="T13" fmla="*/ 1 h 4641"/>
                <a:gd name="T14" fmla="*/ 2387 w 12218"/>
                <a:gd name="T15" fmla="*/ 881 h 4641"/>
                <a:gd name="T16" fmla="*/ 2417 w 12218"/>
                <a:gd name="T17" fmla="*/ 913 h 4641"/>
                <a:gd name="T18" fmla="*/ 2373 w 12218"/>
                <a:gd name="T19" fmla="*/ 918 h 4641"/>
                <a:gd name="T20" fmla="*/ 2387 w 12218"/>
                <a:gd name="T21" fmla="*/ 881 h 4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18"/>
                <a:gd name="T34" fmla="*/ 0 h 4641"/>
                <a:gd name="T35" fmla="*/ 12218 w 12218"/>
                <a:gd name="T36" fmla="*/ 4641 h 46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18" h="4641">
                  <a:moveTo>
                    <a:pt x="24" y="3"/>
                  </a:moveTo>
                  <a:lnTo>
                    <a:pt x="12068" y="4544"/>
                  </a:lnTo>
                  <a:cubicBezTo>
                    <a:pt x="12077" y="4547"/>
                    <a:pt x="12081" y="4557"/>
                    <a:pt x="12078" y="4566"/>
                  </a:cubicBezTo>
                  <a:cubicBezTo>
                    <a:pt x="12075" y="4574"/>
                    <a:pt x="12065" y="4579"/>
                    <a:pt x="12057" y="4575"/>
                  </a:cubicBezTo>
                  <a:lnTo>
                    <a:pt x="13" y="34"/>
                  </a:lnTo>
                  <a:cubicBezTo>
                    <a:pt x="4" y="31"/>
                    <a:pt x="0" y="21"/>
                    <a:pt x="3" y="13"/>
                  </a:cubicBezTo>
                  <a:cubicBezTo>
                    <a:pt x="6" y="4"/>
                    <a:pt x="16" y="0"/>
                    <a:pt x="24" y="3"/>
                  </a:cubicBezTo>
                  <a:close/>
                  <a:moveTo>
                    <a:pt x="12067" y="4454"/>
                  </a:moveTo>
                  <a:lnTo>
                    <a:pt x="12218" y="4618"/>
                  </a:lnTo>
                  <a:lnTo>
                    <a:pt x="11996" y="4641"/>
                  </a:lnTo>
                  <a:lnTo>
                    <a:pt x="12067" y="4454"/>
                  </a:lnTo>
                  <a:close/>
                </a:path>
              </a:pathLst>
            </a:custGeom>
            <a:solidFill>
              <a:srgbClr val="000000"/>
            </a:solidFill>
            <a:ln w="1588">
              <a:solidFill>
                <a:srgbClr val="000000"/>
              </a:solidFill>
              <a:bevel/>
              <a:headEnd/>
              <a:tailEnd/>
            </a:ln>
          </p:spPr>
          <p:txBody>
            <a:bodyPr/>
            <a:lstStyle/>
            <a:p>
              <a:endParaRPr lang="en-US"/>
            </a:p>
          </p:txBody>
        </p:sp>
        <p:sp>
          <p:nvSpPr>
            <p:cNvPr id="53270" name="Freeform 33"/>
            <p:cNvSpPr>
              <a:spLocks noEditPoints="1"/>
            </p:cNvSpPr>
            <p:nvPr/>
          </p:nvSpPr>
          <p:spPr bwMode="auto">
            <a:xfrm>
              <a:off x="3194" y="3096"/>
              <a:ext cx="953" cy="755"/>
            </a:xfrm>
            <a:custGeom>
              <a:avLst/>
              <a:gdLst>
                <a:gd name="T0" fmla="*/ 6 w 4818"/>
                <a:gd name="T1" fmla="*/ 1 h 3818"/>
                <a:gd name="T2" fmla="*/ 929 w 4818"/>
                <a:gd name="T3" fmla="*/ 732 h 3818"/>
                <a:gd name="T4" fmla="*/ 930 w 4818"/>
                <a:gd name="T5" fmla="*/ 737 h 3818"/>
                <a:gd name="T6" fmla="*/ 925 w 4818"/>
                <a:gd name="T7" fmla="*/ 737 h 3818"/>
                <a:gd name="T8" fmla="*/ 2 w 4818"/>
                <a:gd name="T9" fmla="*/ 6 h 3818"/>
                <a:gd name="T10" fmla="*/ 1 w 4818"/>
                <a:gd name="T11" fmla="*/ 2 h 3818"/>
                <a:gd name="T12" fmla="*/ 6 w 4818"/>
                <a:gd name="T13" fmla="*/ 1 h 3818"/>
                <a:gd name="T14" fmla="*/ 934 w 4818"/>
                <a:gd name="T15" fmla="*/ 715 h 3818"/>
                <a:gd name="T16" fmla="*/ 953 w 4818"/>
                <a:gd name="T17" fmla="*/ 755 h 3818"/>
                <a:gd name="T18" fmla="*/ 910 w 4818"/>
                <a:gd name="T19" fmla="*/ 746 h 3818"/>
                <a:gd name="T20" fmla="*/ 934 w 4818"/>
                <a:gd name="T21" fmla="*/ 715 h 38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18"/>
                <a:gd name="T34" fmla="*/ 0 h 3818"/>
                <a:gd name="T35" fmla="*/ 4818 w 4818"/>
                <a:gd name="T36" fmla="*/ 3818 h 38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18" h="3818">
                  <a:moveTo>
                    <a:pt x="29" y="5"/>
                  </a:moveTo>
                  <a:lnTo>
                    <a:pt x="4698" y="3702"/>
                  </a:lnTo>
                  <a:cubicBezTo>
                    <a:pt x="4705" y="3708"/>
                    <a:pt x="4707" y="3718"/>
                    <a:pt x="4701" y="3725"/>
                  </a:cubicBezTo>
                  <a:cubicBezTo>
                    <a:pt x="4695" y="3733"/>
                    <a:pt x="4685" y="3734"/>
                    <a:pt x="4677" y="3728"/>
                  </a:cubicBezTo>
                  <a:lnTo>
                    <a:pt x="8" y="32"/>
                  </a:lnTo>
                  <a:cubicBezTo>
                    <a:pt x="1" y="26"/>
                    <a:pt x="0" y="15"/>
                    <a:pt x="5" y="8"/>
                  </a:cubicBezTo>
                  <a:cubicBezTo>
                    <a:pt x="11" y="1"/>
                    <a:pt x="22" y="0"/>
                    <a:pt x="29" y="5"/>
                  </a:cubicBezTo>
                  <a:close/>
                  <a:moveTo>
                    <a:pt x="4724" y="3616"/>
                  </a:moveTo>
                  <a:lnTo>
                    <a:pt x="4818" y="3818"/>
                  </a:lnTo>
                  <a:lnTo>
                    <a:pt x="4600" y="3773"/>
                  </a:lnTo>
                  <a:lnTo>
                    <a:pt x="4724" y="3616"/>
                  </a:lnTo>
                  <a:close/>
                </a:path>
              </a:pathLst>
            </a:custGeom>
            <a:solidFill>
              <a:srgbClr val="000000"/>
            </a:solidFill>
            <a:ln w="1588">
              <a:solidFill>
                <a:srgbClr val="000000"/>
              </a:solidFill>
              <a:bevel/>
              <a:headEnd/>
              <a:tailEnd/>
            </a:ln>
          </p:spPr>
          <p:txBody>
            <a:bodyPr/>
            <a:lstStyle/>
            <a:p>
              <a:endParaRPr lang="en-US"/>
            </a:p>
          </p:txBody>
        </p:sp>
        <p:sp>
          <p:nvSpPr>
            <p:cNvPr id="53271" name="Rectangle 34"/>
            <p:cNvSpPr>
              <a:spLocks noChangeArrowheads="1"/>
            </p:cNvSpPr>
            <p:nvPr/>
          </p:nvSpPr>
          <p:spPr bwMode="auto">
            <a:xfrm>
              <a:off x="624" y="3407"/>
              <a:ext cx="30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i="1">
                  <a:solidFill>
                    <a:srgbClr val="000000"/>
                  </a:solidFill>
                </a:rPr>
                <a:t>time</a:t>
              </a: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0"/>
          <p:cNvSpPr txBox="1">
            <a:spLocks noChangeArrowheads="1"/>
          </p:cNvSpPr>
          <p:nvPr/>
        </p:nvSpPr>
        <p:spPr bwMode="auto">
          <a:xfrm>
            <a:off x="2522528" y="95101"/>
            <a:ext cx="40989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3200" b="1" u="sng" dirty="0"/>
              <a:t>Tips on Aims (cont.)</a:t>
            </a:r>
          </a:p>
        </p:txBody>
      </p:sp>
      <p:sp>
        <p:nvSpPr>
          <p:cNvPr id="55299" name="Text Box 11"/>
          <p:cNvSpPr txBox="1">
            <a:spLocks noChangeArrowheads="1"/>
          </p:cNvSpPr>
          <p:nvPr/>
        </p:nvSpPr>
        <p:spPr bwMode="auto">
          <a:xfrm>
            <a:off x="0" y="838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1800" dirty="0"/>
              <a:t>2.  If the Aims are not interconnected, the project can be perceived as </a:t>
            </a:r>
            <a:r>
              <a:rPr lang="en-US" sz="1800" b="1" dirty="0"/>
              <a:t>“</a:t>
            </a:r>
            <a:r>
              <a:rPr lang="en-US" sz="1800" b="1" u="sng" dirty="0"/>
              <a:t>over-ambitious and unfocused</a:t>
            </a:r>
            <a:r>
              <a:rPr lang="en-US" sz="1800" b="1" dirty="0"/>
              <a:t>”</a:t>
            </a:r>
            <a:r>
              <a:rPr lang="en-US" sz="1800" dirty="0"/>
              <a:t> where each Aim is probably a proposal in itself.</a:t>
            </a:r>
          </a:p>
          <a:p>
            <a:pPr algn="l" eaLnBrk="1" hangingPunct="1"/>
            <a:endParaRPr lang="en-US" sz="1800" dirty="0"/>
          </a:p>
          <a:p>
            <a:pPr algn="l" eaLnBrk="1" hangingPunct="1"/>
            <a:r>
              <a:rPr lang="en-US" sz="1800" dirty="0"/>
              <a:t>3.  If you cannot keep you Aims page to 1 page, then you are proposing too much, and the grant is probably </a:t>
            </a:r>
            <a:r>
              <a:rPr lang="en-US" sz="1800" b="1" dirty="0"/>
              <a:t>“</a:t>
            </a:r>
            <a:r>
              <a:rPr lang="en-US" sz="1800" b="1" u="sng" dirty="0"/>
              <a:t>over-ambitious and unfocused</a:t>
            </a:r>
            <a:r>
              <a:rPr lang="en-US" sz="1800" b="1" dirty="0"/>
              <a:t>”</a:t>
            </a:r>
            <a:r>
              <a:rPr lang="en-US" sz="1800" dirty="0"/>
              <a:t>.</a:t>
            </a:r>
          </a:p>
          <a:p>
            <a:pPr algn="l" eaLnBrk="1" hangingPunct="1"/>
            <a:endParaRPr lang="en-US" sz="1800" dirty="0"/>
          </a:p>
          <a:p>
            <a:pPr algn="l" eaLnBrk="1" hangingPunct="1"/>
            <a:r>
              <a:rPr lang="en-US" sz="1800" dirty="0"/>
              <a:t>4.  If the project is 2 years, then the probability of achieving the Aims should be 2 years.  Proof that the applicant has thought this through is usually addressed in Section C, Predicted Results/Interpretation of Results and with a timeline or timeline statement.</a:t>
            </a:r>
          </a:p>
          <a:p>
            <a:pPr algn="l" eaLnBrk="1" hangingPunct="1"/>
            <a:endParaRPr lang="en-US" sz="1800" dirty="0"/>
          </a:p>
          <a:p>
            <a:pPr algn="l" eaLnBrk="1" hangingPunct="1">
              <a:buFontTx/>
              <a:buAutoNum type="arabicPeriod" startAt="5"/>
            </a:pPr>
            <a:r>
              <a:rPr lang="en-US" sz="1800" dirty="0"/>
              <a:t>  The standard rule of thumb for a pre/post-doc fellowship is </a:t>
            </a:r>
            <a:r>
              <a:rPr lang="en-US" sz="1800" b="1" u="sng" dirty="0"/>
              <a:t>two Aims</a:t>
            </a:r>
            <a:r>
              <a:rPr lang="en-US" sz="1800" dirty="0"/>
              <a:t>.  It is OK to propose three Aims.  However, if Aim 3 will not fit into the 2-year timeline, but it is clearly a logical progression of the studies, then put it in future directions:</a:t>
            </a:r>
          </a:p>
          <a:p>
            <a:pPr algn="l" eaLnBrk="1" hangingPunct="1">
              <a:buFontTx/>
              <a:buAutoNum type="arabicPeriod" startAt="5"/>
            </a:pPr>
            <a:endParaRPr lang="en-US" sz="1800" i="1" dirty="0"/>
          </a:p>
          <a:p>
            <a:pPr algn="l" eaLnBrk="1" hangingPunct="1"/>
            <a:r>
              <a:rPr lang="en-US" sz="1800" i="1" dirty="0"/>
              <a:t>Although beyond the scope of this proposal, pending completion of Aims 1 and 2 future studies by the applicant will…</a:t>
            </a:r>
          </a:p>
          <a:p>
            <a:pPr algn="l" eaLnBrk="1" hangingPunct="1"/>
            <a:endParaRPr lang="en-US" sz="1800" b="1" u="sng" dirty="0"/>
          </a:p>
          <a:p>
            <a:pPr algn="l" eaLnBrk="1" hangingPunct="1"/>
            <a:r>
              <a:rPr lang="en-US" sz="1800" dirty="0"/>
              <a:t>6.  </a:t>
            </a:r>
            <a:r>
              <a:rPr lang="en-US" sz="1800" b="1" u="sng" dirty="0"/>
              <a:t>Descriptive Aims</a:t>
            </a:r>
            <a:r>
              <a:rPr lang="en-US" sz="1800" b="1" dirty="0"/>
              <a:t>: </a:t>
            </a:r>
            <a:r>
              <a:rPr lang="en-US" sz="1800" dirty="0"/>
              <a:t>If the Aim cannot have a stand-alone hypothesis, then it is probably </a:t>
            </a:r>
            <a:r>
              <a:rPr lang="en-US" sz="1800" b="1" dirty="0"/>
              <a:t>“</a:t>
            </a:r>
            <a:r>
              <a:rPr lang="en-US" sz="1800" b="1" u="sng" dirty="0"/>
              <a:t>descriptive</a:t>
            </a:r>
            <a:r>
              <a:rPr lang="en-US" sz="1800" b="1" dirty="0"/>
              <a:t>”, </a:t>
            </a:r>
            <a:r>
              <a:rPr lang="en-US" sz="1800" dirty="0"/>
              <a:t>not </a:t>
            </a:r>
            <a:r>
              <a:rPr lang="en-US" sz="1800" b="1" dirty="0"/>
              <a:t>“</a:t>
            </a:r>
            <a:r>
              <a:rPr lang="en-US" sz="1800" b="1" u="sng" dirty="0"/>
              <a:t>mechanistic</a:t>
            </a:r>
            <a:r>
              <a:rPr lang="en-US" sz="1800" b="1" dirty="0"/>
              <a:t>”</a:t>
            </a:r>
            <a:r>
              <a:rPr lang="en-US" sz="1800" dirty="0"/>
              <a:t>, and may be detrimental to the success of the grant.  </a:t>
            </a:r>
            <a:r>
              <a:rPr lang="en-US" sz="1800" u="sng" dirty="0"/>
              <a:t>Example</a:t>
            </a:r>
            <a:r>
              <a:rPr lang="en-US" sz="1800" dirty="0"/>
              <a:t>: gene arrays, describing expression of a gene product, etc.</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anim calcmode="lin" valueType="num">
                                      <p:cBhvr additive="base">
                                        <p:cTn id="19"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6" end="6"/>
                                            </p:txEl>
                                          </p:spTgt>
                                        </p:tgtEl>
                                        <p:attrNameLst>
                                          <p:attrName>style.visibility</p:attrName>
                                        </p:attrNameLst>
                                      </p:cBhvr>
                                      <p:to>
                                        <p:strVal val="visible"/>
                                      </p:to>
                                    </p:set>
                                    <p:anim calcmode="lin" valueType="num">
                                      <p:cBhvr additive="base">
                                        <p:cTn id="25"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9">
                                            <p:txEl>
                                              <p:pRg st="8" end="8"/>
                                            </p:txEl>
                                          </p:spTgt>
                                        </p:tgtEl>
                                        <p:attrNameLst>
                                          <p:attrName>style.visibility</p:attrName>
                                        </p:attrNameLst>
                                      </p:cBhvr>
                                      <p:to>
                                        <p:strVal val="visible"/>
                                      </p:to>
                                    </p:set>
                                    <p:anim calcmode="lin" valueType="num">
                                      <p:cBhvr additive="base">
                                        <p:cTn id="31"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299">
                                            <p:txEl>
                                              <p:pRg st="10" end="10"/>
                                            </p:txEl>
                                          </p:spTgt>
                                        </p:tgtEl>
                                        <p:attrNameLst>
                                          <p:attrName>style.visibility</p:attrName>
                                        </p:attrNameLst>
                                      </p:cBhvr>
                                      <p:to>
                                        <p:strVal val="visible"/>
                                      </p:to>
                                    </p:set>
                                    <p:anim calcmode="lin" valueType="num">
                                      <p:cBhvr additive="base">
                                        <p:cTn id="3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124200" y="0"/>
            <a:ext cx="2732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3200" b="1" u="sng"/>
              <a:t>Tips on Aims</a:t>
            </a:r>
          </a:p>
        </p:txBody>
      </p:sp>
      <p:sp>
        <p:nvSpPr>
          <p:cNvPr id="57347" name="Text Box 3"/>
          <p:cNvSpPr txBox="1">
            <a:spLocks noChangeArrowheads="1"/>
          </p:cNvSpPr>
          <p:nvPr/>
        </p:nvSpPr>
        <p:spPr bwMode="auto">
          <a:xfrm>
            <a:off x="0" y="54613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buAutoNum type="arabicPeriod" startAt="7"/>
            </a:pPr>
            <a:r>
              <a:rPr lang="en-US" sz="1800" b="1" dirty="0"/>
              <a:t>Never propose to make a knockout mouse or transgenic mouse</a:t>
            </a:r>
            <a:r>
              <a:rPr lang="en-US" sz="1800" dirty="0"/>
              <a:t> for a 2-year fellowship proposal.  If you do not have the mouse in-hand, you are not ready to submit a proposal on this topic/project and either wait or identify a different project.  A key issue for reviewers will be to assess the risk-reward ratio of your project. For Fellowships they want a high level of confidence the project can be finished in 2 years and </a:t>
            </a:r>
            <a:r>
              <a:rPr lang="en-US" sz="1800" b="1" dirty="0"/>
              <a:t>will result in a high impact first author paper for you. </a:t>
            </a:r>
          </a:p>
          <a:p>
            <a:pPr algn="l" eaLnBrk="1" hangingPunct="1">
              <a:buAutoNum type="arabicPeriod" startAt="7"/>
            </a:pPr>
            <a:endParaRPr lang="en-US" sz="1800" dirty="0"/>
          </a:p>
          <a:p>
            <a:pPr algn="l" eaLnBrk="1" hangingPunct="1">
              <a:buAutoNum type="arabicPeriod" startAt="7"/>
            </a:pPr>
            <a:r>
              <a:rPr lang="en-US" sz="1800" dirty="0"/>
              <a:t>If you already have the mouse line, show at least some preliminary data to prove it. For example, you received or made a mouse null for XYZ.  Show PCR genotyping results, or even better data demonstrating that you have a significant phenotype consistent with your central hypothesis. </a:t>
            </a:r>
          </a:p>
          <a:p>
            <a:pPr algn="l" eaLnBrk="1" hangingPunct="1">
              <a:buAutoNum type="arabicPeriod" startAt="7"/>
            </a:pPr>
            <a:endParaRPr lang="en-US" sz="1800" b="1" dirty="0"/>
          </a:p>
          <a:p>
            <a:pPr algn="l" eaLnBrk="1" hangingPunct="1">
              <a:buAutoNum type="arabicPeriod" startAt="7"/>
            </a:pPr>
            <a:r>
              <a:rPr lang="en-US" sz="1800" b="1" dirty="0"/>
              <a:t>Developing a new technology is risky.</a:t>
            </a:r>
            <a:r>
              <a:rPr lang="en-US" sz="1800" dirty="0"/>
              <a:t>  For example, if you are proposing to measure flow patterns in diseased blood vessels but Aim 1 is to develop the method to do this, the grant will probably not get funded. BME Review Panels are generally much more tolerant of technical projects but still want strong evidence for feasibility.</a:t>
            </a:r>
          </a:p>
          <a:p>
            <a:pPr marL="0" indent="0" algn="l" eaLnBrk="1" hangingPunct="1"/>
            <a:endParaRPr lang="en-US" sz="1800" dirty="0"/>
          </a:p>
          <a:p>
            <a:pPr algn="l" eaLnBrk="1" hangingPunct="1">
              <a:buFont typeface="+mj-lt"/>
              <a:buAutoNum type="arabicPeriod" startAt="10"/>
            </a:pPr>
            <a:r>
              <a:rPr lang="en-US" sz="1800" b="1" dirty="0"/>
              <a:t>Your project should lead to at least one high impact first author paper for the trainee</a:t>
            </a:r>
            <a:r>
              <a:rPr lang="en-US" sz="1800" dirty="0"/>
              <a:t>. If this is not the case, then re-work the aims and proposal.</a:t>
            </a:r>
          </a:p>
          <a:p>
            <a:pPr eaLnBrk="1" hangingPunct="1"/>
            <a:r>
              <a:rPr lang="en-US" sz="1800" b="1" dirty="0"/>
              <a:t>	</a:t>
            </a:r>
          </a:p>
          <a:p>
            <a:pPr eaLnBrk="1" hangingPunct="1"/>
            <a:r>
              <a:rPr lang="en-US" sz="2000" b="1" dirty="0">
                <a:solidFill>
                  <a:srgbClr val="FF0000"/>
                </a:solidFill>
              </a:rPr>
              <a:t>Use tools, models, methods, animals that are readily available to you.</a:t>
            </a:r>
          </a:p>
          <a:p>
            <a:pPr eaLnBrk="1" hangingPunct="1"/>
            <a:r>
              <a:rPr lang="en-US" sz="2000" b="1" dirty="0">
                <a:solidFill>
                  <a:srgbClr val="FF0000"/>
                </a:solidFill>
              </a:rPr>
              <a:t>Highlight reagents, models, animals, etc. that are unique to your lab.</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 calcmode="lin" valueType="num">
                                      <p:cBhvr additive="base">
                                        <p:cTn id="19"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 calcmode="lin" valueType="num">
                                      <p:cBhvr additive="base">
                                        <p:cTn id="25"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47">
                                            <p:txEl>
                                              <p:pRg st="7" end="7"/>
                                            </p:txEl>
                                          </p:spTgt>
                                        </p:tgtEl>
                                        <p:attrNameLst>
                                          <p:attrName>style.visibility</p:attrName>
                                        </p:attrNameLst>
                                      </p:cBhvr>
                                      <p:to>
                                        <p:strVal val="visible"/>
                                      </p:to>
                                    </p:set>
                                    <p:anim calcmode="lin" valueType="num">
                                      <p:cBhvr additive="base">
                                        <p:cTn id="31"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347">
                                            <p:txEl>
                                              <p:pRg st="8" end="8"/>
                                            </p:txEl>
                                          </p:spTgt>
                                        </p:tgtEl>
                                        <p:attrNameLst>
                                          <p:attrName>style.visibility</p:attrName>
                                        </p:attrNameLst>
                                      </p:cBhvr>
                                      <p:to>
                                        <p:strVal val="visible"/>
                                      </p:to>
                                    </p:set>
                                    <p:anim calcmode="lin" valueType="num">
                                      <p:cBhvr additive="base">
                                        <p:cTn id="37" dur="500" fill="hold"/>
                                        <p:tgtEl>
                                          <p:spTgt spid="5734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3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7347">
                                            <p:txEl>
                                              <p:pRg st="9" end="9"/>
                                            </p:txEl>
                                          </p:spTgt>
                                        </p:tgtEl>
                                        <p:attrNameLst>
                                          <p:attrName>style.visibility</p:attrName>
                                        </p:attrNameLst>
                                      </p:cBhvr>
                                      <p:to>
                                        <p:strVal val="visible"/>
                                      </p:to>
                                    </p:set>
                                    <p:anim calcmode="lin" valueType="num">
                                      <p:cBhvr additive="base">
                                        <p:cTn id="43" dur="5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3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0" y="0"/>
            <a:ext cx="9144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u="sng" dirty="0"/>
              <a:t>2. Background</a:t>
            </a:r>
            <a:r>
              <a:rPr lang="en-US" b="1" dirty="0"/>
              <a:t> (1 page)</a:t>
            </a:r>
          </a:p>
          <a:p>
            <a:pPr marL="342900" indent="-342900" algn="l">
              <a:buFontTx/>
              <a:buAutoNum type="arabicPeriod"/>
            </a:pPr>
            <a:r>
              <a:rPr lang="en-US" b="1" i="1" dirty="0">
                <a:solidFill>
                  <a:srgbClr val="FF0000"/>
                </a:solidFill>
              </a:rPr>
              <a:t>Do not assume that the reviewer is an expert in your field! </a:t>
            </a:r>
            <a:r>
              <a:rPr lang="en-US" b="1" i="1" dirty="0"/>
              <a:t>This is a very common mistake of trainees and junior faculty when writing grants.</a:t>
            </a:r>
          </a:p>
          <a:p>
            <a:pPr marL="342900" indent="-342900" algn="l">
              <a:buFontTx/>
              <a:buAutoNum type="arabicPeriod"/>
            </a:pPr>
            <a:endParaRPr lang="en-US" b="1" i="1" dirty="0"/>
          </a:p>
          <a:p>
            <a:pPr marL="342900" indent="-342900" algn="l">
              <a:buFontTx/>
              <a:buAutoNum type="arabicPeriod"/>
            </a:pPr>
            <a:r>
              <a:rPr lang="en-US" dirty="0"/>
              <a:t>Expand on the brief background that has already been stated in the Project Summary.  </a:t>
            </a:r>
            <a:r>
              <a:rPr lang="en-US" b="1" i="1" dirty="0"/>
              <a:t>Use the Project Summary as your outline</a:t>
            </a:r>
            <a:r>
              <a:rPr lang="en-US" dirty="0"/>
              <a:t> (subsections for Section B).</a:t>
            </a:r>
          </a:p>
          <a:p>
            <a:pPr marL="342900" indent="-342900" algn="l">
              <a:buFontTx/>
              <a:buAutoNum type="arabicPeriod"/>
            </a:pPr>
            <a:endParaRPr lang="en-US" dirty="0"/>
          </a:p>
          <a:p>
            <a:pPr marL="342900" indent="-342900" algn="l">
              <a:buFontTx/>
              <a:buAutoNum type="arabicPeriod"/>
            </a:pPr>
            <a:r>
              <a:rPr lang="en-US" dirty="0"/>
              <a:t>If the mechanisms you are proposing are complex on paper and thus very difficult to visualize in one’s mind, make a </a:t>
            </a:r>
            <a:r>
              <a:rPr lang="en-US" b="1" dirty="0"/>
              <a:t>Schematic/Cartoon</a:t>
            </a:r>
            <a:r>
              <a:rPr lang="en-US" dirty="0"/>
              <a:t> that you can refer to throughout the proposal, in your aims and in your predicted results. </a:t>
            </a:r>
          </a:p>
          <a:p>
            <a:pPr marL="342900" indent="-342900" algn="l">
              <a:buFontTx/>
              <a:buAutoNum type="arabicPeriod"/>
            </a:pPr>
            <a:endParaRPr lang="en-US" dirty="0"/>
          </a:p>
          <a:p>
            <a:pPr marL="342900" indent="-342900" algn="l"/>
            <a:r>
              <a:rPr lang="en-US" dirty="0"/>
              <a:t>	</a:t>
            </a:r>
            <a:r>
              <a:rPr lang="en-US" u="sng" dirty="0"/>
              <a:t>For example</a:t>
            </a:r>
            <a:r>
              <a:rPr lang="en-US" dirty="0"/>
              <a:t>:  ABC regulates XYZ.  Although we propose ABC regulates XYZ via 1, 2, and 3 (Aim 1), 1 can also activate 4 and 5 to regulate XYZ (Aim 1a).  Moreover, preliminary studies show that  ABC can mediate XYZ via 6 (Aim 2).</a:t>
            </a:r>
          </a:p>
          <a:p>
            <a:pPr marL="342900" indent="-342900" algn="l">
              <a:buFontTx/>
              <a:buAutoNum type="arabicPeriod"/>
            </a:pPr>
            <a:endParaRPr lang="en-US" i="1" dirty="0"/>
          </a:p>
        </p:txBody>
      </p:sp>
      <p:pic>
        <p:nvPicPr>
          <p:cNvPr id="5939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970338"/>
            <a:ext cx="312420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48400" y="4343400"/>
            <a:ext cx="2514600" cy="1200329"/>
          </a:xfrm>
          <a:prstGeom prst="rect">
            <a:avLst/>
          </a:prstGeom>
          <a:noFill/>
        </p:spPr>
        <p:txBody>
          <a:bodyPr wrap="square" rtlCol="0">
            <a:spAutoFit/>
          </a:bodyPr>
          <a:lstStyle/>
          <a:p>
            <a:r>
              <a:rPr lang="en-US" sz="2400" b="1" dirty="0">
                <a:solidFill>
                  <a:srgbClr val="FF0000"/>
                </a:solidFill>
              </a:rPr>
              <a:t>What is the hypothesis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4">
                                            <p:txEl>
                                              <p:pRg st="1" end="1"/>
                                            </p:txEl>
                                          </p:spTgt>
                                        </p:tgtEl>
                                        <p:attrNameLst>
                                          <p:attrName>style.visibility</p:attrName>
                                        </p:attrNameLst>
                                      </p:cBhvr>
                                      <p:to>
                                        <p:strVal val="visible"/>
                                      </p:to>
                                    </p:set>
                                    <p:anim calcmode="lin" valueType="num">
                                      <p:cBhvr additive="base">
                                        <p:cTn id="13" dur="500" fill="hold"/>
                                        <p:tgtEl>
                                          <p:spTgt spid="59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4">
                                            <p:txEl>
                                              <p:pRg st="3" end="3"/>
                                            </p:txEl>
                                          </p:spTgt>
                                        </p:tgtEl>
                                        <p:attrNameLst>
                                          <p:attrName>style.visibility</p:attrName>
                                        </p:attrNameLst>
                                      </p:cBhvr>
                                      <p:to>
                                        <p:strVal val="visible"/>
                                      </p:to>
                                    </p:set>
                                    <p:anim calcmode="lin" valueType="num">
                                      <p:cBhvr additive="base">
                                        <p:cTn id="19" dur="500" fill="hold"/>
                                        <p:tgtEl>
                                          <p:spTgt spid="593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4">
                                            <p:txEl>
                                              <p:pRg st="5" end="5"/>
                                            </p:txEl>
                                          </p:spTgt>
                                        </p:tgtEl>
                                        <p:attrNameLst>
                                          <p:attrName>style.visibility</p:attrName>
                                        </p:attrNameLst>
                                      </p:cBhvr>
                                      <p:to>
                                        <p:strVal val="visible"/>
                                      </p:to>
                                    </p:set>
                                    <p:anim calcmode="lin" valueType="num">
                                      <p:cBhvr additive="base">
                                        <p:cTn id="25" dur="500" fill="hold"/>
                                        <p:tgtEl>
                                          <p:spTgt spid="593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4">
                                            <p:txEl>
                                              <p:pRg st="7" end="7"/>
                                            </p:txEl>
                                          </p:spTgt>
                                        </p:tgtEl>
                                        <p:attrNameLst>
                                          <p:attrName>style.visibility</p:attrName>
                                        </p:attrNameLst>
                                      </p:cBhvr>
                                      <p:to>
                                        <p:strVal val="visible"/>
                                      </p:to>
                                    </p:set>
                                    <p:anim calcmode="lin" valueType="num">
                                      <p:cBhvr additive="base">
                                        <p:cTn id="31" dur="500" fill="hold"/>
                                        <p:tgtEl>
                                          <p:spTgt spid="5939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395"/>
                                        </p:tgtEl>
                                        <p:attrNameLst>
                                          <p:attrName>style.visibility</p:attrName>
                                        </p:attrNameLst>
                                      </p:cBhvr>
                                      <p:to>
                                        <p:strVal val="visible"/>
                                      </p:to>
                                    </p:set>
                                    <p:anim calcmode="lin" valueType="num">
                                      <p:cBhvr additive="base">
                                        <p:cTn id="37" dur="500" fill="hold"/>
                                        <p:tgtEl>
                                          <p:spTgt spid="59395"/>
                                        </p:tgtEl>
                                        <p:attrNameLst>
                                          <p:attrName>ppt_x</p:attrName>
                                        </p:attrNameLst>
                                      </p:cBhvr>
                                      <p:tavLst>
                                        <p:tav tm="0">
                                          <p:val>
                                            <p:strVal val="#ppt_x"/>
                                          </p:val>
                                        </p:tav>
                                        <p:tav tm="100000">
                                          <p:val>
                                            <p:strVal val="#ppt_x"/>
                                          </p:val>
                                        </p:tav>
                                      </p:tavLst>
                                    </p:anim>
                                    <p:anim calcmode="lin" valueType="num">
                                      <p:cBhvr additive="base">
                                        <p:cTn id="38" dur="500" fill="hold"/>
                                        <p:tgtEl>
                                          <p:spTgt spid="5939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431800" y="366713"/>
            <a:ext cx="815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1800" b="1" dirty="0"/>
              <a:t>Schematics  can be drawn such that they encompass the entire proposal.</a:t>
            </a:r>
          </a:p>
        </p:txBody>
      </p:sp>
      <p:pic>
        <p:nvPicPr>
          <p:cNvPr id="614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219200"/>
            <a:ext cx="5832475"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6"/>
          <p:cNvSpPr txBox="1">
            <a:spLocks noChangeArrowheads="1"/>
          </p:cNvSpPr>
          <p:nvPr/>
        </p:nvSpPr>
        <p:spPr bwMode="auto">
          <a:xfrm>
            <a:off x="685799" y="5410200"/>
            <a:ext cx="8348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1800" b="1" dirty="0"/>
              <a:t>Figure 1. Schematic model summarizing the overall hypothesis for this proposal which 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39200" cy="1143000"/>
          </a:xfrm>
        </p:spPr>
        <p:txBody>
          <a:bodyPr>
            <a:noAutofit/>
          </a:bodyPr>
          <a:lstStyle/>
          <a:p>
            <a:r>
              <a:rPr lang="en-US" sz="2800" b="1" dirty="0"/>
              <a:t>SMC Derived Cells within Advanced Lesions Can Exhibit </a:t>
            </a:r>
            <a:r>
              <a:rPr lang="en-US" sz="2800" b="1" dirty="0" err="1"/>
              <a:t>Athero</a:t>
            </a:r>
            <a:r>
              <a:rPr lang="en-US" sz="2800" b="1" dirty="0"/>
              <a:t>-Protective or Athero-Promoting Phenotypes</a:t>
            </a:r>
          </a:p>
        </p:txBody>
      </p:sp>
      <p:sp>
        <p:nvSpPr>
          <p:cNvPr id="5" name="TextBox 4"/>
          <p:cNvSpPr txBox="1"/>
          <p:nvPr/>
        </p:nvSpPr>
        <p:spPr>
          <a:xfrm>
            <a:off x="1371600" y="6477015"/>
            <a:ext cx="5943600" cy="307777"/>
          </a:xfrm>
          <a:prstGeom prst="rect">
            <a:avLst/>
          </a:prstGeom>
          <a:noFill/>
        </p:spPr>
        <p:txBody>
          <a:bodyPr wrap="square" rtlCol="0">
            <a:spAutoFit/>
          </a:bodyPr>
          <a:lstStyle/>
          <a:p>
            <a:r>
              <a:rPr lang="en-US" sz="1400" b="1" dirty="0">
                <a:solidFill>
                  <a:prstClr val="black"/>
                </a:solidFill>
                <a:latin typeface="Calibri"/>
                <a:ea typeface="+mn-ea"/>
              </a:rPr>
              <a:t>Bennett, Sinha, and Owens, </a:t>
            </a:r>
            <a:r>
              <a:rPr lang="en-US" sz="1400" b="1" i="1" dirty="0">
                <a:solidFill>
                  <a:prstClr val="black"/>
                </a:solidFill>
                <a:latin typeface="Calibri"/>
                <a:ea typeface="+mn-ea"/>
              </a:rPr>
              <a:t>Circulation Research </a:t>
            </a:r>
            <a:r>
              <a:rPr lang="en-US" sz="1400" b="1" dirty="0">
                <a:solidFill>
                  <a:prstClr val="black"/>
                </a:solidFill>
                <a:latin typeface="Calibri"/>
                <a:ea typeface="+mn-ea"/>
              </a:rPr>
              <a:t>2016</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7" y="1066802"/>
            <a:ext cx="7152217" cy="5364163"/>
          </a:xfrm>
        </p:spPr>
      </p:pic>
      <p:sp>
        <p:nvSpPr>
          <p:cNvPr id="3" name="TextBox 2"/>
          <p:cNvSpPr txBox="1"/>
          <p:nvPr/>
        </p:nvSpPr>
        <p:spPr>
          <a:xfrm>
            <a:off x="5181600" y="3362236"/>
            <a:ext cx="762000" cy="600164"/>
          </a:xfrm>
          <a:prstGeom prst="rect">
            <a:avLst/>
          </a:prstGeom>
          <a:noFill/>
        </p:spPr>
        <p:txBody>
          <a:bodyPr wrap="square" rtlCol="0">
            <a:spAutoFit/>
          </a:bodyPr>
          <a:lstStyle/>
          <a:p>
            <a:pPr algn="l"/>
            <a:r>
              <a:rPr lang="en-US" sz="1100" b="1" dirty="0">
                <a:solidFill>
                  <a:srgbClr val="FF0000"/>
                </a:solidFill>
                <a:latin typeface="Calibri"/>
                <a:ea typeface="+mn-ea"/>
              </a:rPr>
              <a:t>MCP-1, other cytokines</a:t>
            </a:r>
          </a:p>
        </p:txBody>
      </p:sp>
      <p:sp>
        <p:nvSpPr>
          <p:cNvPr id="6" name="TextBox 5"/>
          <p:cNvSpPr txBox="1"/>
          <p:nvPr/>
        </p:nvSpPr>
        <p:spPr>
          <a:xfrm>
            <a:off x="2133600" y="4157250"/>
            <a:ext cx="685800" cy="338554"/>
          </a:xfrm>
          <a:prstGeom prst="rect">
            <a:avLst/>
          </a:prstGeom>
          <a:noFill/>
        </p:spPr>
        <p:txBody>
          <a:bodyPr wrap="square" rtlCol="0">
            <a:spAutoFit/>
          </a:bodyPr>
          <a:lstStyle/>
          <a:p>
            <a:pPr algn="l"/>
            <a:r>
              <a:rPr lang="en-US" sz="1600" b="1" dirty="0">
                <a:solidFill>
                  <a:srgbClr val="FF0000"/>
                </a:solidFill>
                <a:latin typeface="Calibri"/>
                <a:ea typeface="+mn-ea"/>
              </a:rPr>
              <a:t>OCT4</a:t>
            </a:r>
          </a:p>
        </p:txBody>
      </p:sp>
      <p:sp>
        <p:nvSpPr>
          <p:cNvPr id="7" name="TextBox 6"/>
          <p:cNvSpPr txBox="1"/>
          <p:nvPr/>
        </p:nvSpPr>
        <p:spPr>
          <a:xfrm>
            <a:off x="4877874" y="1676402"/>
            <a:ext cx="2114551" cy="1631216"/>
          </a:xfrm>
          <a:prstGeom prst="rect">
            <a:avLst/>
          </a:prstGeom>
          <a:solidFill>
            <a:schemeClr val="bg1"/>
          </a:solidFill>
        </p:spPr>
        <p:txBody>
          <a:bodyPr wrap="square" rtlCol="0">
            <a:spAutoFit/>
          </a:bodyPr>
          <a:lstStyle/>
          <a:p>
            <a:pPr algn="l"/>
            <a:r>
              <a:rPr lang="en-US" sz="1200" b="1" u="sng" dirty="0">
                <a:solidFill>
                  <a:srgbClr val="C00000"/>
                </a:solidFill>
                <a:latin typeface="Calibri"/>
                <a:ea typeface="+mn-ea"/>
              </a:rPr>
              <a:t>Aim 2</a:t>
            </a:r>
            <a:r>
              <a:rPr lang="en-US" sz="1200" b="1" dirty="0">
                <a:solidFill>
                  <a:srgbClr val="C00000"/>
                </a:solidFill>
                <a:latin typeface="Calibri"/>
                <a:ea typeface="+mn-ea"/>
              </a:rPr>
              <a:t>:</a:t>
            </a:r>
            <a:r>
              <a:rPr lang="en-US" sz="1100" b="1" dirty="0">
                <a:solidFill>
                  <a:srgbClr val="C00000"/>
                </a:solidFill>
                <a:latin typeface="Calibri"/>
                <a:ea typeface="+mn-ea"/>
              </a:rPr>
              <a:t> determine mechanisms for IL1</a:t>
            </a:r>
            <a:r>
              <a:rPr lang="en-US" sz="1000" b="1" dirty="0">
                <a:solidFill>
                  <a:srgbClr val="C00000"/>
                </a:solidFill>
                <a:latin typeface="Symbol" panose="05050102010706020507" pitchFamily="18" charset="2"/>
                <a:ea typeface="+mn-ea"/>
              </a:rPr>
              <a:t>b</a:t>
            </a:r>
            <a:r>
              <a:rPr lang="en-US" sz="1100" b="1" dirty="0">
                <a:solidFill>
                  <a:srgbClr val="C00000"/>
                </a:solidFill>
                <a:latin typeface="Calibri"/>
                <a:ea typeface="+mn-ea"/>
              </a:rPr>
              <a:t>-dependent </a:t>
            </a:r>
            <a:r>
              <a:rPr lang="en-US" sz="1100" b="1" dirty="0" err="1">
                <a:solidFill>
                  <a:srgbClr val="C00000"/>
                </a:solidFill>
                <a:latin typeface="Calibri"/>
                <a:ea typeface="+mn-ea"/>
              </a:rPr>
              <a:t>atheroprotection</a:t>
            </a:r>
            <a:r>
              <a:rPr lang="en-US" sz="1100" b="1" dirty="0">
                <a:solidFill>
                  <a:srgbClr val="C00000"/>
                </a:solidFill>
                <a:latin typeface="Calibri"/>
                <a:ea typeface="+mn-ea"/>
              </a:rPr>
              <a:t> including testing the role of expression of ECM, SMC mitogens, and macrophage chemo-</a:t>
            </a:r>
            <a:r>
              <a:rPr lang="en-US" sz="1100" b="1" dirty="0" err="1">
                <a:solidFill>
                  <a:srgbClr val="C00000"/>
                </a:solidFill>
                <a:latin typeface="Calibri"/>
                <a:ea typeface="+mn-ea"/>
              </a:rPr>
              <a:t>repulsants</a:t>
            </a:r>
            <a:r>
              <a:rPr lang="en-US" sz="1100" b="1" dirty="0">
                <a:solidFill>
                  <a:srgbClr val="C00000"/>
                </a:solidFill>
                <a:latin typeface="Calibri"/>
                <a:ea typeface="+mn-ea"/>
              </a:rPr>
              <a:t> &amp; anti-proliferative agents in formation of the protective fibrous cap.</a:t>
            </a:r>
          </a:p>
        </p:txBody>
      </p:sp>
      <p:sp>
        <p:nvSpPr>
          <p:cNvPr id="8" name="TextBox 7"/>
          <p:cNvSpPr txBox="1"/>
          <p:nvPr/>
        </p:nvSpPr>
        <p:spPr>
          <a:xfrm>
            <a:off x="2573883" y="1447801"/>
            <a:ext cx="2114551" cy="784830"/>
          </a:xfrm>
          <a:prstGeom prst="rect">
            <a:avLst/>
          </a:prstGeom>
          <a:solidFill>
            <a:schemeClr val="bg1"/>
          </a:solidFill>
        </p:spPr>
        <p:txBody>
          <a:bodyPr wrap="square" rtlCol="0">
            <a:spAutoFit/>
          </a:bodyPr>
          <a:lstStyle/>
          <a:p>
            <a:pPr algn="l"/>
            <a:r>
              <a:rPr lang="en-US" sz="1200" b="1" u="sng" dirty="0">
                <a:solidFill>
                  <a:srgbClr val="CC0000"/>
                </a:solidFill>
                <a:latin typeface="Calibri"/>
                <a:ea typeface="+mn-ea"/>
              </a:rPr>
              <a:t>Aim 1</a:t>
            </a:r>
            <a:r>
              <a:rPr lang="en-US" sz="1200" b="1" dirty="0">
                <a:solidFill>
                  <a:srgbClr val="CC0000"/>
                </a:solidFill>
                <a:latin typeface="Calibri"/>
                <a:ea typeface="+mn-ea"/>
              </a:rPr>
              <a:t>:</a:t>
            </a:r>
            <a:r>
              <a:rPr lang="en-US" sz="1100" b="1" dirty="0">
                <a:solidFill>
                  <a:srgbClr val="CC0000"/>
                </a:solidFill>
                <a:latin typeface="Calibri"/>
                <a:ea typeface="+mn-ea"/>
              </a:rPr>
              <a:t> determine if IL1</a:t>
            </a:r>
            <a:r>
              <a:rPr lang="en-US" sz="1000" b="1" dirty="0">
                <a:solidFill>
                  <a:srgbClr val="CC0000"/>
                </a:solidFill>
                <a:latin typeface="Symbol" panose="05050102010706020507" pitchFamily="18" charset="2"/>
                <a:ea typeface="+mn-ea"/>
              </a:rPr>
              <a:t>b</a:t>
            </a:r>
            <a:r>
              <a:rPr lang="en-US" sz="1000" b="1" dirty="0">
                <a:solidFill>
                  <a:srgbClr val="CC0000"/>
                </a:solidFill>
                <a:latin typeface="Calibri"/>
                <a:ea typeface="+mn-ea"/>
              </a:rPr>
              <a:t>-</a:t>
            </a:r>
            <a:r>
              <a:rPr lang="en-US" sz="1100" b="1" dirty="0">
                <a:solidFill>
                  <a:srgbClr val="CC0000"/>
                </a:solidFill>
                <a:latin typeface="Calibri"/>
                <a:ea typeface="+mn-ea"/>
              </a:rPr>
              <a:t>dependent </a:t>
            </a:r>
            <a:r>
              <a:rPr lang="en-US" sz="1100" b="1" dirty="0" err="1">
                <a:solidFill>
                  <a:srgbClr val="CC0000"/>
                </a:solidFill>
                <a:latin typeface="Calibri"/>
                <a:ea typeface="+mn-ea"/>
              </a:rPr>
              <a:t>atheroprotective</a:t>
            </a:r>
            <a:r>
              <a:rPr lang="en-US" sz="1100" b="1" dirty="0">
                <a:solidFill>
                  <a:srgbClr val="CC0000"/>
                </a:solidFill>
                <a:latin typeface="Calibri"/>
                <a:ea typeface="+mn-ea"/>
              </a:rPr>
              <a:t> effects are dependent on SMC, EC, and/or macrophages.</a:t>
            </a:r>
          </a:p>
        </p:txBody>
      </p:sp>
    </p:spTree>
    <p:extLst>
      <p:ext uri="{BB962C8B-B14F-4D97-AF65-F5344CB8AC3E}">
        <p14:creationId xmlns:p14="http://schemas.microsoft.com/office/powerpoint/2010/main" val="68358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4"/>
          <p:cNvSpPr>
            <a:spLocks noChangeArrowheads="1"/>
          </p:cNvSpPr>
          <p:nvPr/>
        </p:nvSpPr>
        <p:spPr bwMode="auto">
          <a:xfrm>
            <a:off x="0" y="0"/>
            <a:ext cx="8991600" cy="6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en-US" dirty="0"/>
          </a:p>
          <a:p>
            <a:pPr algn="l"/>
            <a:r>
              <a:rPr lang="en-US" b="1" u="sng" dirty="0"/>
              <a:t>3. Preliminary data (1 page, may be better to incorporate into background)</a:t>
            </a:r>
            <a:r>
              <a:rPr lang="en-US" b="1" dirty="0"/>
              <a:t>: </a:t>
            </a:r>
          </a:p>
          <a:p>
            <a:pPr algn="l"/>
            <a:endParaRPr lang="en-US" dirty="0"/>
          </a:p>
          <a:p>
            <a:pPr marL="342900" indent="-342900" algn="l">
              <a:buFont typeface="+mj-lt"/>
              <a:buAutoNum type="arabicPeriod"/>
            </a:pPr>
            <a:r>
              <a:rPr lang="en-US" dirty="0"/>
              <a:t>Although the instructions state that </a:t>
            </a:r>
            <a:r>
              <a:rPr lang="en-US" i="1" dirty="0"/>
              <a:t>preliminary data are not required for a pre-doc</a:t>
            </a:r>
            <a:r>
              <a:rPr lang="en-US" dirty="0"/>
              <a:t>, </a:t>
            </a:r>
            <a:r>
              <a:rPr lang="en-US" b="1" dirty="0">
                <a:solidFill>
                  <a:srgbClr val="FF0000"/>
                </a:solidFill>
              </a:rPr>
              <a:t>you MUST </a:t>
            </a:r>
            <a:r>
              <a:rPr lang="en-US" b="1" i="1" dirty="0">
                <a:solidFill>
                  <a:srgbClr val="FF0000"/>
                </a:solidFill>
              </a:rPr>
              <a:t>show preliminary data</a:t>
            </a:r>
            <a:r>
              <a:rPr lang="en-US" dirty="0">
                <a:solidFill>
                  <a:srgbClr val="FF0000"/>
                </a:solidFill>
              </a:rPr>
              <a:t>.</a:t>
            </a:r>
            <a:r>
              <a:rPr lang="en-US" dirty="0"/>
              <a:t>  </a:t>
            </a:r>
            <a:r>
              <a:rPr lang="en-US" dirty="0">
                <a:solidFill>
                  <a:srgbClr val="FF0000"/>
                </a:solidFill>
              </a:rPr>
              <a:t>Preliminary data may simply be proof that you can do the experiments you are proposing or that a critical experiment has been performed by another lab or someone previously in your lab.  If there is a key piece of data that your overall hypothesis hinges on, you must show that data. </a:t>
            </a:r>
            <a:r>
              <a:rPr lang="en-US" dirty="0"/>
              <a:t>Feel free to show data of other members of your lab if critical for the proposal but make sure and acknowledge whose data it is.</a:t>
            </a:r>
          </a:p>
          <a:p>
            <a:pPr marL="342900" indent="-342900" algn="l">
              <a:buFont typeface="+mj-lt"/>
              <a:buAutoNum type="arabicPeriod"/>
            </a:pPr>
            <a:r>
              <a:rPr lang="en-US" dirty="0"/>
              <a:t>For example, if you are proposing that </a:t>
            </a:r>
            <a:r>
              <a:rPr lang="en-US" b="1" dirty="0"/>
              <a:t>ABC</a:t>
            </a:r>
            <a:r>
              <a:rPr lang="en-US" dirty="0"/>
              <a:t> effects </a:t>
            </a:r>
            <a:r>
              <a:rPr lang="en-US" b="1" dirty="0"/>
              <a:t>XYZ</a:t>
            </a:r>
            <a:r>
              <a:rPr lang="en-US" dirty="0"/>
              <a:t> by </a:t>
            </a:r>
            <a:r>
              <a:rPr lang="en-US" b="1" dirty="0"/>
              <a:t>123</a:t>
            </a:r>
            <a:r>
              <a:rPr lang="en-US" dirty="0"/>
              <a:t>.  You should have the preliminary data showing that </a:t>
            </a:r>
            <a:r>
              <a:rPr lang="en-US" b="1" dirty="0"/>
              <a:t>ABC</a:t>
            </a:r>
            <a:r>
              <a:rPr lang="en-US" dirty="0"/>
              <a:t> effects </a:t>
            </a:r>
            <a:r>
              <a:rPr lang="en-US" b="1" dirty="0"/>
              <a:t>XYZ</a:t>
            </a:r>
            <a:r>
              <a:rPr lang="en-US" dirty="0"/>
              <a:t>.  Each Aim will then determine </a:t>
            </a:r>
            <a:r>
              <a:rPr lang="en-US" b="1" dirty="0"/>
              <a:t>123</a:t>
            </a:r>
            <a:r>
              <a:rPr lang="en-US" dirty="0"/>
              <a:t>.</a:t>
            </a:r>
          </a:p>
          <a:p>
            <a:pPr marL="342900" indent="-342900" algn="l">
              <a:buFont typeface="+mj-lt"/>
              <a:buAutoNum type="arabicPeriod"/>
            </a:pPr>
            <a:r>
              <a:rPr lang="en-US" b="1" dirty="0">
                <a:solidFill>
                  <a:srgbClr val="FF0000"/>
                </a:solidFill>
                <a:highlight>
                  <a:srgbClr val="FFFF00"/>
                </a:highlight>
              </a:rPr>
              <a:t>Reviewers will be very critical of missing feasibility data particularly if in their estimation it is an experiment you could have done relatively easily.</a:t>
            </a:r>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marL="342900" indent="-342900" algn="l">
              <a:buFont typeface="+mj-lt"/>
              <a:buAutoNum type="arabicPeriod" startAt="4"/>
            </a:pPr>
            <a:r>
              <a:rPr lang="en-US" dirty="0"/>
              <a:t>Show the reviewer the experiment is feasible – </a:t>
            </a:r>
            <a:r>
              <a:rPr lang="en-US" b="1" dirty="0"/>
              <a:t>PROOF OF PRINCIPLE DATA!</a:t>
            </a:r>
          </a:p>
          <a:p>
            <a:pPr marL="1257300" lvl="2" indent="-342900" algn="l">
              <a:spcBef>
                <a:spcPct val="50000"/>
              </a:spcBef>
            </a:pPr>
            <a:endParaRPr lang="en-US" b="1" dirty="0"/>
          </a:p>
        </p:txBody>
      </p:sp>
      <p:grpSp>
        <p:nvGrpSpPr>
          <p:cNvPr id="2" name="Group 1"/>
          <p:cNvGrpSpPr/>
          <p:nvPr/>
        </p:nvGrpSpPr>
        <p:grpSpPr>
          <a:xfrm>
            <a:off x="1571626" y="4340226"/>
            <a:ext cx="5486400" cy="1309687"/>
            <a:chOff x="1560513" y="4405313"/>
            <a:chExt cx="5486400" cy="1309687"/>
          </a:xfrm>
        </p:grpSpPr>
        <p:sp>
          <p:nvSpPr>
            <p:cNvPr id="63491" name="Oval 28"/>
            <p:cNvSpPr>
              <a:spLocks noChangeArrowheads="1"/>
            </p:cNvSpPr>
            <p:nvPr/>
          </p:nvSpPr>
          <p:spPr bwMode="auto">
            <a:xfrm>
              <a:off x="1560513" y="4405313"/>
              <a:ext cx="1295400" cy="914400"/>
            </a:xfrm>
            <a:prstGeom prst="ellipse">
              <a:avLst/>
            </a:prstGeom>
            <a:solidFill>
              <a:srgbClr val="FF0000"/>
            </a:solidFill>
            <a:ln w="9525">
              <a:solidFill>
                <a:schemeClr val="tx1"/>
              </a:solidFill>
              <a:round/>
              <a:headEnd/>
              <a:tailEnd/>
            </a:ln>
          </p:spPr>
          <p:txBody>
            <a:bodyPr wrap="none" anchor="ctr"/>
            <a:lstStyle/>
            <a:p>
              <a:r>
                <a:rPr lang="en-US" sz="2400" b="1" dirty="0"/>
                <a:t>ABC</a:t>
              </a:r>
            </a:p>
          </p:txBody>
        </p:sp>
        <p:sp>
          <p:nvSpPr>
            <p:cNvPr id="63492" name="Line 29"/>
            <p:cNvSpPr>
              <a:spLocks noChangeShapeType="1"/>
            </p:cNvSpPr>
            <p:nvPr/>
          </p:nvSpPr>
          <p:spPr bwMode="auto">
            <a:xfrm>
              <a:off x="3008313" y="4862513"/>
              <a:ext cx="762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3" name="Rectangle 30"/>
            <p:cNvSpPr>
              <a:spLocks noChangeArrowheads="1"/>
            </p:cNvSpPr>
            <p:nvPr/>
          </p:nvSpPr>
          <p:spPr bwMode="auto">
            <a:xfrm>
              <a:off x="5675313" y="4481513"/>
              <a:ext cx="1371600" cy="838200"/>
            </a:xfrm>
            <a:prstGeom prst="rect">
              <a:avLst/>
            </a:prstGeom>
            <a:solidFill>
              <a:srgbClr val="FF0000"/>
            </a:solidFill>
            <a:ln w="9525">
              <a:solidFill>
                <a:schemeClr val="tx1"/>
              </a:solidFill>
              <a:miter lim="800000"/>
              <a:headEnd/>
              <a:tailEnd/>
            </a:ln>
          </p:spPr>
          <p:txBody>
            <a:bodyPr wrap="none" anchor="ctr"/>
            <a:lstStyle/>
            <a:p>
              <a:r>
                <a:rPr lang="en-US" sz="2800" b="1"/>
                <a:t>XYZ</a:t>
              </a:r>
            </a:p>
          </p:txBody>
        </p:sp>
        <p:sp>
          <p:nvSpPr>
            <p:cNvPr id="63494" name="Line 31"/>
            <p:cNvSpPr>
              <a:spLocks noChangeShapeType="1"/>
            </p:cNvSpPr>
            <p:nvPr/>
          </p:nvSpPr>
          <p:spPr bwMode="auto">
            <a:xfrm>
              <a:off x="3846513" y="4862513"/>
              <a:ext cx="762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5" name="Line 32"/>
            <p:cNvSpPr>
              <a:spLocks noChangeShapeType="1"/>
            </p:cNvSpPr>
            <p:nvPr/>
          </p:nvSpPr>
          <p:spPr bwMode="auto">
            <a:xfrm>
              <a:off x="4760913" y="4862513"/>
              <a:ext cx="762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6" name="Text Box 33"/>
            <p:cNvSpPr txBox="1">
              <a:spLocks noChangeArrowheads="1"/>
            </p:cNvSpPr>
            <p:nvPr/>
          </p:nvSpPr>
          <p:spPr bwMode="auto">
            <a:xfrm>
              <a:off x="3160713" y="4938713"/>
              <a:ext cx="2124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b="1" dirty="0"/>
                <a:t>1        2         3</a:t>
              </a:r>
            </a:p>
          </p:txBody>
        </p:sp>
        <p:sp>
          <p:nvSpPr>
            <p:cNvPr id="63497" name="Text Box 34"/>
            <p:cNvSpPr txBox="1">
              <a:spLocks noChangeArrowheads="1"/>
            </p:cNvSpPr>
            <p:nvPr/>
          </p:nvSpPr>
          <p:spPr bwMode="auto">
            <a:xfrm>
              <a:off x="1828800" y="5410200"/>
              <a:ext cx="4684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1400" b="1" dirty="0"/>
                <a:t>You may only have 1 preliminary Figure that is yours.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0">
                                            <p:txEl>
                                              <p:pRg st="1" end="1"/>
                                            </p:txEl>
                                          </p:spTgt>
                                        </p:tgtEl>
                                        <p:attrNameLst>
                                          <p:attrName>style.visibility</p:attrName>
                                        </p:attrNameLst>
                                      </p:cBhvr>
                                      <p:to>
                                        <p:strVal val="visible"/>
                                      </p:to>
                                    </p:set>
                                    <p:anim calcmode="lin" valueType="num">
                                      <p:cBhvr additive="base">
                                        <p:cTn id="7" dur="500" fill="hold"/>
                                        <p:tgtEl>
                                          <p:spTgt spid="634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0">
                                            <p:txEl>
                                              <p:pRg st="3" end="3"/>
                                            </p:txEl>
                                          </p:spTgt>
                                        </p:tgtEl>
                                        <p:attrNameLst>
                                          <p:attrName>style.visibility</p:attrName>
                                        </p:attrNameLst>
                                      </p:cBhvr>
                                      <p:to>
                                        <p:strVal val="visible"/>
                                      </p:to>
                                    </p:set>
                                    <p:anim calcmode="lin" valueType="num">
                                      <p:cBhvr additive="base">
                                        <p:cTn id="13" dur="500" fill="hold"/>
                                        <p:tgtEl>
                                          <p:spTgt spid="6349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anim calcmode="lin" valueType="num">
                                      <p:cBhvr additive="base">
                                        <p:cTn id="19" dur="500" fill="hold"/>
                                        <p:tgtEl>
                                          <p:spTgt spid="634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0">
                                            <p:txEl>
                                              <p:pRg st="5" end="5"/>
                                            </p:txEl>
                                          </p:spTgt>
                                        </p:tgtEl>
                                        <p:attrNameLst>
                                          <p:attrName>style.visibility</p:attrName>
                                        </p:attrNameLst>
                                      </p:cBhvr>
                                      <p:to>
                                        <p:strVal val="visible"/>
                                      </p:to>
                                    </p:set>
                                    <p:anim calcmode="lin" valueType="num">
                                      <p:cBhvr additive="base">
                                        <p:cTn id="25" dur="500" fill="hold"/>
                                        <p:tgtEl>
                                          <p:spTgt spid="6349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0">
                                            <p:txEl>
                                              <p:pRg st="13" end="13"/>
                                            </p:txEl>
                                          </p:spTgt>
                                        </p:tgtEl>
                                        <p:attrNameLst>
                                          <p:attrName>style.visibility</p:attrName>
                                        </p:attrNameLst>
                                      </p:cBhvr>
                                      <p:to>
                                        <p:strVal val="visible"/>
                                      </p:to>
                                    </p:set>
                                    <p:anim calcmode="lin" valueType="num">
                                      <p:cBhvr additive="base">
                                        <p:cTn id="31" dur="500" fill="hold"/>
                                        <p:tgtEl>
                                          <p:spTgt spid="63490">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0">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304800" y="228600"/>
            <a:ext cx="8534400"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Tx/>
              <a:buAutoNum type="alphaUcPeriod" startAt="3"/>
            </a:pPr>
            <a:r>
              <a:rPr lang="en-US" b="1" dirty="0"/>
              <a:t>  </a:t>
            </a:r>
            <a:r>
              <a:rPr lang="en-US" sz="2000" b="1" u="sng" dirty="0"/>
              <a:t>Research Design and Methods</a:t>
            </a:r>
            <a:r>
              <a:rPr lang="en-US" sz="2000" b="1" dirty="0"/>
              <a:t>  (2-3 pages)</a:t>
            </a:r>
          </a:p>
          <a:p>
            <a:pPr algn="l"/>
            <a:endParaRPr lang="en-US" b="1" dirty="0"/>
          </a:p>
          <a:p>
            <a:pPr marL="342900" indent="-342900" algn="l">
              <a:buFont typeface="+mj-lt"/>
              <a:buAutoNum type="arabicPeriod"/>
            </a:pPr>
            <a:r>
              <a:rPr lang="en-US" sz="2000" dirty="0"/>
              <a:t>Re-state the overall hypothesis.  Keep the Reviewer focused. Make their job easy.  don’t make them shuffle back and forth between pages. </a:t>
            </a:r>
            <a:r>
              <a:rPr lang="en-US" sz="2000" b="1" u="sng" dirty="0"/>
              <a:t>Aim 1 </a:t>
            </a:r>
            <a:r>
              <a:rPr lang="en-US" sz="2000" dirty="0"/>
              <a:t>is to determine…</a:t>
            </a:r>
          </a:p>
          <a:p>
            <a:pPr algn="l"/>
            <a:endParaRPr lang="en-US" sz="2000" dirty="0"/>
          </a:p>
          <a:p>
            <a:pPr marL="342900" indent="-342900" algn="l">
              <a:buFont typeface="+mj-lt"/>
              <a:buAutoNum type="arabicPeriod" startAt="2"/>
            </a:pPr>
            <a:r>
              <a:rPr lang="en-US" sz="2000" u="sng" dirty="0"/>
              <a:t>Rationale</a:t>
            </a:r>
            <a:r>
              <a:rPr lang="en-US" sz="2000" dirty="0"/>
              <a:t>: Briefly state the rationale for your experimental approach and if relevant why an alternative approach is not being used. </a:t>
            </a:r>
          </a:p>
          <a:p>
            <a:pPr algn="l"/>
            <a:endParaRPr lang="en-US" sz="2000" u="sng" dirty="0"/>
          </a:p>
          <a:p>
            <a:pPr marL="342900" indent="-342900" algn="l">
              <a:buFont typeface="+mj-lt"/>
              <a:buAutoNum type="arabicPeriod" startAt="3"/>
            </a:pPr>
            <a:r>
              <a:rPr lang="en-US" sz="2000" u="sng" dirty="0"/>
              <a:t>Experimental Design</a:t>
            </a:r>
            <a:r>
              <a:rPr lang="en-US" sz="2000" dirty="0"/>
              <a:t>:  Unless absolutely necessary to the question being asked, you do not need details of the experiment that include pH of solutions, time of transfection, how RNA is isolated, etc. </a:t>
            </a:r>
            <a:r>
              <a:rPr lang="en-US" sz="2000" dirty="0">
                <a:solidFill>
                  <a:srgbClr val="FF0000"/>
                </a:solidFill>
              </a:rPr>
              <a:t>Refer to previous papers from your lab for these methodological details</a:t>
            </a:r>
            <a:r>
              <a:rPr lang="en-US" sz="2000" dirty="0"/>
              <a:t>.</a:t>
            </a:r>
          </a:p>
          <a:p>
            <a:pPr algn="l"/>
            <a:endParaRPr lang="en-US" sz="2000" dirty="0"/>
          </a:p>
          <a:p>
            <a:pPr marL="342900" indent="-342900" algn="l">
              <a:buFont typeface="+mj-lt"/>
              <a:buAutoNum type="arabicPeriod" startAt="4"/>
            </a:pPr>
            <a:r>
              <a:rPr lang="en-US" sz="2000" dirty="0"/>
              <a:t>**</a:t>
            </a:r>
            <a:r>
              <a:rPr lang="en-US" sz="2000" u="sng" dirty="0"/>
              <a:t>Interpretation of Results</a:t>
            </a:r>
            <a:r>
              <a:rPr lang="en-US" sz="2000" dirty="0"/>
              <a:t>: </a:t>
            </a:r>
            <a:r>
              <a:rPr lang="en-US" sz="2000" i="1" dirty="0"/>
              <a:t>State what you predict will happen and why. However, also consider the possibility of unexpected results, what can go wrong, and how you will interpret findings.</a:t>
            </a:r>
            <a:r>
              <a:rPr lang="en-US" sz="2000" dirty="0"/>
              <a:t>  This is </a:t>
            </a:r>
            <a:r>
              <a:rPr lang="en-US" sz="2000" b="1" u="sng" dirty="0"/>
              <a:t>critical</a:t>
            </a:r>
            <a:r>
              <a:rPr lang="en-US" sz="2000" dirty="0"/>
              <a:t> and shows the reviewer that you have thought through all of the experimental parameters and possible outcomes.  </a:t>
            </a:r>
            <a:r>
              <a:rPr lang="en-US" sz="2000" u="sng" dirty="0"/>
              <a:t>Have alternative hypotheses</a:t>
            </a:r>
            <a:r>
              <a:rPr lang="en-US" sz="2000" dirty="0"/>
              <a:t>. </a:t>
            </a:r>
            <a:r>
              <a:rPr lang="en-US" sz="2000" dirty="0">
                <a:solidFill>
                  <a:srgbClr val="FF0000"/>
                </a:solidFill>
              </a:rPr>
              <a:t>Just like a good chess player a good scientist thinks many moves ahead. Include lots of logic statements like… If this then….</a:t>
            </a:r>
          </a:p>
          <a:p>
            <a:pPr algn="l"/>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anim calcmode="lin" valueType="num">
                                      <p:cBhvr additive="base">
                                        <p:cTn id="13"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8">
                                            <p:txEl>
                                              <p:pRg st="4" end="4"/>
                                            </p:txEl>
                                          </p:spTgt>
                                        </p:tgtEl>
                                        <p:attrNameLst>
                                          <p:attrName>style.visibility</p:attrName>
                                        </p:attrNameLst>
                                      </p:cBhvr>
                                      <p:to>
                                        <p:strVal val="visible"/>
                                      </p:to>
                                    </p:set>
                                    <p:anim calcmode="lin" valueType="num">
                                      <p:cBhvr additive="base">
                                        <p:cTn id="19" dur="5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8">
                                            <p:txEl>
                                              <p:pRg st="6" end="6"/>
                                            </p:txEl>
                                          </p:spTgt>
                                        </p:tgtEl>
                                        <p:attrNameLst>
                                          <p:attrName>style.visibility</p:attrName>
                                        </p:attrNameLst>
                                      </p:cBhvr>
                                      <p:to>
                                        <p:strVal val="visible"/>
                                      </p:to>
                                    </p:set>
                                    <p:anim calcmode="lin" valueType="num">
                                      <p:cBhvr additive="base">
                                        <p:cTn id="25" dur="5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38">
                                            <p:txEl>
                                              <p:pRg st="8" end="8"/>
                                            </p:txEl>
                                          </p:spTgt>
                                        </p:tgtEl>
                                        <p:attrNameLst>
                                          <p:attrName>style.visibility</p:attrName>
                                        </p:attrNameLst>
                                      </p:cBhvr>
                                      <p:to>
                                        <p:strVal val="visible"/>
                                      </p:to>
                                    </p:set>
                                    <p:anim calcmode="lin" valueType="num">
                                      <p:cBhvr additive="base">
                                        <p:cTn id="31" dur="500" fill="hold"/>
                                        <p:tgtEl>
                                          <p:spTgt spid="6553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533400" y="633948"/>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Tx/>
              <a:buAutoNum type="alphaUcPeriod" startAt="3"/>
            </a:pPr>
            <a:r>
              <a:rPr lang="en-US" b="1" dirty="0"/>
              <a:t>  </a:t>
            </a:r>
            <a:r>
              <a:rPr lang="en-US" sz="2000" b="1" u="sng" dirty="0"/>
              <a:t>Research Design and Methods</a:t>
            </a:r>
            <a:r>
              <a:rPr lang="en-US" sz="2000" b="1" dirty="0"/>
              <a:t>  (cont.)</a:t>
            </a:r>
          </a:p>
          <a:p>
            <a:pPr algn="l"/>
            <a:endParaRPr lang="en-US" sz="2000" b="1" dirty="0"/>
          </a:p>
          <a:p>
            <a:pPr marL="342900" indent="-342900" algn="l">
              <a:buFont typeface="+mj-lt"/>
              <a:buAutoNum type="arabicPeriod" startAt="5"/>
            </a:pPr>
            <a:r>
              <a:rPr lang="en-US" sz="2000" u="sng" dirty="0"/>
              <a:t>Future Directions</a:t>
            </a:r>
            <a:r>
              <a:rPr lang="en-US" sz="2000" dirty="0"/>
              <a:t>: If there are future directions beyond the scope of this proposal/timeframe, briefly state that you are aware of this; a sign that you see beyond the scope of this proposal.</a:t>
            </a:r>
          </a:p>
          <a:p>
            <a:pPr algn="l"/>
            <a:endParaRPr lang="en-US" sz="2000" dirty="0"/>
          </a:p>
          <a:p>
            <a:pPr marL="342900" indent="-342900" algn="l">
              <a:buFont typeface="+mj-lt"/>
              <a:buAutoNum type="arabicPeriod" startAt="6"/>
            </a:pPr>
            <a:r>
              <a:rPr lang="en-US" sz="2000" dirty="0"/>
              <a:t>Help the reviewer understand your rationale for your key decisions so even if they disagree with some of your decisions, they understand why you made that choice.</a:t>
            </a:r>
          </a:p>
          <a:p>
            <a:pPr marL="342900" indent="-342900" algn="l">
              <a:buFont typeface="+mj-lt"/>
              <a:buAutoNum type="arabicPeriod" startAt="6"/>
            </a:pPr>
            <a:endParaRPr lang="en-US" sz="2000" u="sng" dirty="0"/>
          </a:p>
          <a:p>
            <a:pPr marL="342900" indent="-342900" algn="l">
              <a:buFont typeface="+mj-lt"/>
              <a:buAutoNum type="arabicPeriod" startAt="6"/>
            </a:pPr>
            <a:r>
              <a:rPr lang="en-US" sz="2000" u="sng" dirty="0"/>
              <a:t>Timeline</a:t>
            </a:r>
            <a:r>
              <a:rPr lang="en-US" sz="2000" dirty="0"/>
              <a:t>:  End Section C with a timeline or course of action for each Aim over 2 years.</a:t>
            </a:r>
            <a:endParaRPr lang="en-US" sz="2000" u="sng" dirty="0"/>
          </a:p>
        </p:txBody>
      </p:sp>
    </p:spTree>
    <p:extLst>
      <p:ext uri="{BB962C8B-B14F-4D97-AF65-F5344CB8AC3E}">
        <p14:creationId xmlns:p14="http://schemas.microsoft.com/office/powerpoint/2010/main" val="9961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8">
                                            <p:txEl>
                                              <p:pRg st="2" end="2"/>
                                            </p:txEl>
                                          </p:spTgt>
                                        </p:tgtEl>
                                        <p:attrNameLst>
                                          <p:attrName>style.visibility</p:attrName>
                                        </p:attrNameLst>
                                      </p:cBhvr>
                                      <p:to>
                                        <p:strVal val="visible"/>
                                      </p:to>
                                    </p:set>
                                    <p:anim calcmode="lin" valueType="num">
                                      <p:cBhvr additive="base">
                                        <p:cTn id="13" dur="500" fill="hold"/>
                                        <p:tgtEl>
                                          <p:spTgt spid="655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8">
                                            <p:txEl>
                                              <p:pRg st="4" end="4"/>
                                            </p:txEl>
                                          </p:spTgt>
                                        </p:tgtEl>
                                        <p:attrNameLst>
                                          <p:attrName>style.visibility</p:attrName>
                                        </p:attrNameLst>
                                      </p:cBhvr>
                                      <p:to>
                                        <p:strVal val="visible"/>
                                      </p:to>
                                    </p:set>
                                    <p:anim calcmode="lin" valueType="num">
                                      <p:cBhvr additive="base">
                                        <p:cTn id="19" dur="500" fill="hold"/>
                                        <p:tgtEl>
                                          <p:spTgt spid="655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8">
                                            <p:txEl>
                                              <p:pRg st="6" end="6"/>
                                            </p:txEl>
                                          </p:spTgt>
                                        </p:tgtEl>
                                        <p:attrNameLst>
                                          <p:attrName>style.visibility</p:attrName>
                                        </p:attrNameLst>
                                      </p:cBhvr>
                                      <p:to>
                                        <p:strVal val="visible"/>
                                      </p:to>
                                    </p:set>
                                    <p:anim calcmode="lin" valueType="num">
                                      <p:cBhvr additive="base">
                                        <p:cTn id="25" dur="500" fill="hold"/>
                                        <p:tgtEl>
                                          <p:spTgt spid="6553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Personal Experience with the AHA Fellowships:</a:t>
            </a:r>
          </a:p>
        </p:txBody>
      </p:sp>
      <p:sp>
        <p:nvSpPr>
          <p:cNvPr id="3" name="Content Placeholder 2"/>
          <p:cNvSpPr>
            <a:spLocks noGrp="1"/>
          </p:cNvSpPr>
          <p:nvPr>
            <p:ph idx="1"/>
          </p:nvPr>
        </p:nvSpPr>
        <p:spPr/>
        <p:txBody>
          <a:bodyPr/>
          <a:lstStyle/>
          <a:p>
            <a:pPr marL="514350" indent="-514350">
              <a:buFont typeface="+mj-lt"/>
              <a:buAutoNum type="arabicPeriod"/>
            </a:pPr>
            <a:r>
              <a:rPr lang="en-US" dirty="0"/>
              <a:t>Former member and chair of the AHA Review Panel.</a:t>
            </a:r>
          </a:p>
          <a:p>
            <a:pPr marL="514350" indent="-514350">
              <a:buFont typeface="+mj-lt"/>
              <a:buAutoNum type="arabicPeriod"/>
            </a:pPr>
            <a:r>
              <a:rPr lang="en-US" dirty="0"/>
              <a:t>&gt;35 successful pre- and post-doctoral applications by my trainees – about a 90% funding rate.</a:t>
            </a:r>
          </a:p>
          <a:p>
            <a:pPr marL="514350" indent="-514350">
              <a:buFont typeface="+mj-lt"/>
              <a:buAutoNum type="arabicPeriod"/>
            </a:pPr>
            <a:r>
              <a:rPr lang="en-US" dirty="0"/>
              <a:t>Currently have 1 graduate student and 3 post docs or Research Scientists who are current or past AHA fellowship recipients in my lab.</a:t>
            </a:r>
          </a:p>
          <a:p>
            <a:pPr marL="514350" indent="-514350">
              <a:buFont typeface="+mj-lt"/>
              <a:buAutoNum type="arabicPeriod"/>
            </a:pPr>
            <a:endParaRPr lang="en-US" dirty="0"/>
          </a:p>
        </p:txBody>
      </p:sp>
    </p:spTree>
    <p:extLst>
      <p:ext uri="{BB962C8B-B14F-4D97-AF65-F5344CB8AC3E}">
        <p14:creationId xmlns:p14="http://schemas.microsoft.com/office/powerpoint/2010/main" val="426585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381000" y="457200"/>
            <a:ext cx="8153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Tx/>
              <a:buAutoNum type="alphaUcPeriod" startAt="4"/>
            </a:pPr>
            <a:r>
              <a:rPr lang="en-US" sz="2000" b="1" u="sng" dirty="0"/>
              <a:t> Vertebrate Animal Subjects (separate, no page limit):</a:t>
            </a:r>
            <a:endParaRPr lang="en-US" sz="2000" b="1" dirty="0"/>
          </a:p>
          <a:p>
            <a:pPr algn="l">
              <a:buFontTx/>
              <a:buAutoNum type="alphaUcPeriod" startAt="4"/>
            </a:pPr>
            <a:endParaRPr lang="en-US" sz="2000" b="1" dirty="0"/>
          </a:p>
          <a:p>
            <a:pPr algn="l"/>
            <a:r>
              <a:rPr lang="en-US" sz="2000" dirty="0"/>
              <a:t>For example, if you are using animals, is it necessary, or can these same questions be addressed </a:t>
            </a:r>
            <a:r>
              <a:rPr lang="en-US" sz="2000" i="1" dirty="0"/>
              <a:t>in vitro</a:t>
            </a:r>
            <a:r>
              <a:rPr lang="en-US" sz="2000" dirty="0"/>
              <a:t>?</a:t>
            </a:r>
          </a:p>
          <a:p>
            <a:pPr algn="l"/>
            <a:endParaRPr lang="en-US" sz="2000" dirty="0"/>
          </a:p>
          <a:p>
            <a:pPr algn="l"/>
            <a:endParaRPr lang="en-US" sz="2000" dirty="0"/>
          </a:p>
          <a:p>
            <a:pPr algn="l"/>
            <a:r>
              <a:rPr lang="en-US" sz="2000" u="sng" dirty="0"/>
              <a:t>Modified from Wamhoff, post-doc</a:t>
            </a:r>
            <a:r>
              <a:rPr lang="en-US" sz="2000" dirty="0"/>
              <a:t>:  Although </a:t>
            </a:r>
            <a:r>
              <a:rPr lang="en-US" sz="2000" i="1" dirty="0"/>
              <a:t>in vitro</a:t>
            </a:r>
            <a:r>
              <a:rPr lang="en-US" sz="2000" dirty="0"/>
              <a:t> studies can provide substantial information regarding the molecular mechanisms regulating of X, such data may be confounded by the changes that occur when the cell is not in its native </a:t>
            </a:r>
            <a:r>
              <a:rPr lang="en-US" sz="2000" i="1" dirty="0"/>
              <a:t>in vivo</a:t>
            </a:r>
            <a:r>
              <a:rPr lang="en-US" sz="2000" dirty="0"/>
              <a:t> setting. Thus, in addition to detailed </a:t>
            </a:r>
            <a:r>
              <a:rPr lang="en-US" sz="2000" i="1" dirty="0"/>
              <a:t>in vitro</a:t>
            </a:r>
            <a:r>
              <a:rPr lang="en-US" sz="2000" dirty="0"/>
              <a:t> studies, it is essential to assess the results of key genetic manipulations in an integrated manner in terms of organ/whole animal phenotype and there is no alternative to studies in animals. The mouse is the mammalian model of choice for studies of genetic manipulation due to its small size, rapid breeding, low costs and the swiftly increasing knowledge of its genome. </a:t>
            </a:r>
          </a:p>
          <a:p>
            <a:pPr algn="l"/>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Pre Psot Fellow Critique"/>
          <p:cNvPicPr>
            <a:picLocks noChangeAspect="1" noChangeArrowheads="1"/>
          </p:cNvPicPr>
          <p:nvPr/>
        </p:nvPicPr>
        <p:blipFill>
          <a:blip r:embed="rId3">
            <a:extLst>
              <a:ext uri="{28A0092B-C50C-407E-A947-70E740481C1C}">
                <a14:useLocalDpi xmlns:a14="http://schemas.microsoft.com/office/drawing/2010/main" val="0"/>
              </a:ext>
            </a:extLst>
          </a:blip>
          <a:srcRect t="44640" b="34970"/>
          <a:stretch>
            <a:fillRect/>
          </a:stretch>
        </p:blipFill>
        <p:spPr bwMode="auto">
          <a:xfrm>
            <a:off x="-247650" y="0"/>
            <a:ext cx="967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6"/>
          <p:cNvSpPr txBox="1">
            <a:spLocks noChangeArrowheads="1"/>
          </p:cNvSpPr>
          <p:nvPr/>
        </p:nvSpPr>
        <p:spPr bwMode="auto">
          <a:xfrm>
            <a:off x="3429000" y="1524000"/>
            <a:ext cx="2179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2800" b="1" dirty="0"/>
              <a:t>This is YOU</a:t>
            </a:r>
          </a:p>
        </p:txBody>
      </p:sp>
      <p:sp>
        <p:nvSpPr>
          <p:cNvPr id="69636" name="Text Box 7"/>
          <p:cNvSpPr txBox="1">
            <a:spLocks noChangeArrowheads="1"/>
          </p:cNvSpPr>
          <p:nvPr/>
        </p:nvSpPr>
        <p:spPr bwMode="auto">
          <a:xfrm>
            <a:off x="304800" y="1020763"/>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200" b="1">
                <a:solidFill>
                  <a:srgbClr val="FF0000"/>
                </a:solidFill>
              </a:rPr>
              <a:t>*</a:t>
            </a:r>
          </a:p>
        </p:txBody>
      </p:sp>
      <p:sp>
        <p:nvSpPr>
          <p:cNvPr id="69637" name="Text Box 8"/>
          <p:cNvSpPr txBox="1">
            <a:spLocks noChangeArrowheads="1"/>
          </p:cNvSpPr>
          <p:nvPr/>
        </p:nvSpPr>
        <p:spPr bwMode="auto">
          <a:xfrm>
            <a:off x="1066800" y="2286000"/>
            <a:ext cx="6934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b="1" dirty="0">
                <a:solidFill>
                  <a:srgbClr val="FF0000"/>
                </a:solidFill>
              </a:rPr>
              <a:t>Reference letters are CRITICAL!</a:t>
            </a:r>
          </a:p>
          <a:p>
            <a:pPr eaLnBrk="1" hangingPunct="1"/>
            <a:endParaRPr lang="en-US" b="1" dirty="0">
              <a:solidFill>
                <a:srgbClr val="FF0000"/>
              </a:solidFill>
            </a:endParaRPr>
          </a:p>
          <a:p>
            <a:pPr eaLnBrk="1" hangingPunct="1"/>
            <a:r>
              <a:rPr lang="en-US" b="1" dirty="0">
                <a:solidFill>
                  <a:srgbClr val="FF0000"/>
                </a:solidFill>
              </a:rPr>
              <a:t>Get people who </a:t>
            </a:r>
            <a:r>
              <a:rPr lang="en-US" b="1" i="1" u="sng" dirty="0">
                <a:solidFill>
                  <a:srgbClr val="FF0000"/>
                </a:solidFill>
              </a:rPr>
              <a:t>know</a:t>
            </a:r>
            <a:r>
              <a:rPr lang="en-US" b="1" dirty="0">
                <a:solidFill>
                  <a:srgbClr val="FF0000"/>
                </a:solidFill>
              </a:rPr>
              <a:t> you as a </a:t>
            </a:r>
            <a:r>
              <a:rPr lang="en-US" b="1" i="1" u="sng" dirty="0">
                <a:solidFill>
                  <a:srgbClr val="FF0000"/>
                </a:solidFill>
              </a:rPr>
              <a:t>scientist</a:t>
            </a:r>
            <a:r>
              <a:rPr lang="en-US" b="1" dirty="0">
                <a:solidFill>
                  <a:srgbClr val="FF0000"/>
                </a:solidFill>
              </a:rPr>
              <a:t> and </a:t>
            </a:r>
            <a:r>
              <a:rPr lang="en-US" b="1" i="1" u="sng" dirty="0">
                <a:solidFill>
                  <a:srgbClr val="FF0000"/>
                </a:solidFill>
              </a:rPr>
              <a:t>person</a:t>
            </a:r>
            <a:r>
              <a:rPr lang="en-US" b="1" dirty="0">
                <a:solidFill>
                  <a:srgbClr val="FF0000"/>
                </a:solidFill>
              </a:rPr>
              <a:t> to write your letters.</a:t>
            </a:r>
          </a:p>
          <a:p>
            <a:pPr eaLnBrk="1" hangingPunct="1"/>
            <a:endParaRPr lang="en-US" b="1" dirty="0">
              <a:solidFill>
                <a:srgbClr val="FF0000"/>
              </a:solidFill>
            </a:endParaRPr>
          </a:p>
          <a:p>
            <a:pPr eaLnBrk="1" hangingPunct="1"/>
            <a:r>
              <a:rPr lang="en-US" b="1" dirty="0">
                <a:solidFill>
                  <a:srgbClr val="FF0000"/>
                </a:solidFill>
              </a:rPr>
              <a:t>Ask them if they can write a strong letter. If not, ask someone else.</a:t>
            </a:r>
          </a:p>
        </p:txBody>
      </p:sp>
      <p:sp>
        <p:nvSpPr>
          <p:cNvPr id="69638" name="Text Box 9"/>
          <p:cNvSpPr txBox="1">
            <a:spLocks noChangeArrowheads="1"/>
          </p:cNvSpPr>
          <p:nvPr/>
        </p:nvSpPr>
        <p:spPr bwMode="auto">
          <a:xfrm>
            <a:off x="647700" y="5232737"/>
            <a:ext cx="7810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2000" dirty="0"/>
              <a:t>Example, if you tanked a few classes as an undergraduate, have someone write a letter that emphasizes how you’ve changed since then, if applicable </a:t>
            </a:r>
            <a:r>
              <a:rPr lang="en-US" sz="2000" dirty="0">
                <a:sym typeface="Wingdings" pitchFamily="-110" charset="2"/>
              </a:rPr>
              <a:t></a:t>
            </a:r>
            <a:endParaRPr lang="en-US"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Pre Psot Fellow Critique"/>
          <p:cNvPicPr>
            <a:picLocks noChangeAspect="1" noChangeArrowheads="1"/>
          </p:cNvPicPr>
          <p:nvPr/>
        </p:nvPicPr>
        <p:blipFill>
          <a:blip r:embed="rId3">
            <a:extLst>
              <a:ext uri="{28A0092B-C50C-407E-A947-70E740481C1C}">
                <a14:useLocalDpi xmlns:a14="http://schemas.microsoft.com/office/drawing/2010/main" val="0"/>
              </a:ext>
            </a:extLst>
          </a:blip>
          <a:srcRect t="64011" b="5403"/>
          <a:stretch>
            <a:fillRect/>
          </a:stretch>
        </p:blipFill>
        <p:spPr bwMode="auto">
          <a:xfrm>
            <a:off x="-247650" y="0"/>
            <a:ext cx="9677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5"/>
          <p:cNvSpPr txBox="1">
            <a:spLocks noChangeArrowheads="1"/>
          </p:cNvSpPr>
          <p:nvPr/>
        </p:nvSpPr>
        <p:spPr bwMode="auto">
          <a:xfrm>
            <a:off x="183910" y="2057400"/>
            <a:ext cx="87477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b="1" dirty="0">
                <a:solidFill>
                  <a:srgbClr val="FF0000"/>
                </a:solidFill>
              </a:rPr>
              <a:t>This is your PI and UVA.</a:t>
            </a:r>
          </a:p>
          <a:p>
            <a:pPr eaLnBrk="1" hangingPunct="1"/>
            <a:r>
              <a:rPr lang="en-US" b="1" dirty="0">
                <a:solidFill>
                  <a:srgbClr val="FF0000"/>
                </a:solidFill>
              </a:rPr>
              <a:t>The PI’s training plan is critical and </a:t>
            </a:r>
            <a:r>
              <a:rPr lang="en-US" b="1" u="sng" dirty="0">
                <a:solidFill>
                  <a:srgbClr val="FF0000"/>
                </a:solidFill>
              </a:rPr>
              <a:t>must be personalized! </a:t>
            </a:r>
          </a:p>
          <a:p>
            <a:pPr eaLnBrk="1" hangingPunct="1"/>
            <a:endParaRPr lang="en-US" b="1" dirty="0">
              <a:solidFill>
                <a:srgbClr val="FF0000"/>
              </a:solidFill>
            </a:endParaRPr>
          </a:p>
        </p:txBody>
      </p:sp>
      <p:sp>
        <p:nvSpPr>
          <p:cNvPr id="71684" name="Text Box 6"/>
          <p:cNvSpPr txBox="1">
            <a:spLocks noChangeArrowheads="1"/>
          </p:cNvSpPr>
          <p:nvPr/>
        </p:nvSpPr>
        <p:spPr bwMode="auto">
          <a:xfrm>
            <a:off x="0" y="2908280"/>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1800" dirty="0"/>
              <a:t>Can and how will the PI and the PI’s environment turn you into a world-class scientist?</a:t>
            </a:r>
          </a:p>
          <a:p>
            <a:pPr algn="l" eaLnBrk="1" hangingPunct="1"/>
            <a:endParaRPr lang="en-US" sz="1800" dirty="0"/>
          </a:p>
          <a:p>
            <a:pPr algn="l" eaLnBrk="1" hangingPunct="1">
              <a:buFontTx/>
              <a:buAutoNum type="arabicPeriod"/>
            </a:pPr>
            <a:r>
              <a:rPr lang="en-US" sz="1800" dirty="0"/>
              <a:t>Sponsor’s research and applicant’s connection to this work.</a:t>
            </a:r>
          </a:p>
          <a:p>
            <a:pPr algn="l" eaLnBrk="1" hangingPunct="1">
              <a:buFontTx/>
              <a:buAutoNum type="arabicPeriod"/>
            </a:pPr>
            <a:r>
              <a:rPr lang="en-US" sz="1800" dirty="0"/>
              <a:t>Sponsor’s plan to develop the applicants research capabilities and a sequence in which the applicant will be given responsibility to conduct the research.</a:t>
            </a:r>
          </a:p>
          <a:p>
            <a:pPr algn="l" eaLnBrk="1" hangingPunct="1">
              <a:buFontTx/>
              <a:buAutoNum type="arabicPeriod"/>
            </a:pPr>
            <a:r>
              <a:rPr lang="en-US" sz="1800" dirty="0"/>
              <a:t>Indicate other training or course work required for this proposal.</a:t>
            </a:r>
          </a:p>
          <a:p>
            <a:pPr algn="l" eaLnBrk="1" hangingPunct="1">
              <a:buFontTx/>
              <a:buAutoNum type="arabicPeriod"/>
            </a:pPr>
            <a:r>
              <a:rPr lang="en-US" sz="1800" dirty="0"/>
              <a:t>Relationship of the research training plan to your career goals, i.e. does your PI know what your career plans are? It is best if this is “to be an outstanding independent investigator”. </a:t>
            </a:r>
          </a:p>
          <a:p>
            <a:pPr algn="l" eaLnBrk="1" hangingPunct="1"/>
            <a:endParaRPr lang="en-US" sz="1800" dirty="0"/>
          </a:p>
          <a:p>
            <a:pPr algn="l" eaLnBrk="1" hangingPunct="1"/>
            <a:r>
              <a:rPr lang="en-US" sz="1800" dirty="0"/>
              <a:t>Your PI must be able to fund your work.</a:t>
            </a:r>
          </a:p>
          <a:p>
            <a:pPr algn="l" eaLnBrk="1" hangingPunct="1"/>
            <a:r>
              <a:rPr lang="en-US" sz="1800" dirty="0"/>
              <a:t>Read your PI’s training plan before submitting.  </a:t>
            </a:r>
          </a:p>
          <a:p>
            <a:pPr algn="l" eaLnBrk="1" hangingPunct="1"/>
            <a:r>
              <a:rPr lang="en-US" sz="1800" dirty="0"/>
              <a:t>Make sure it addresses all 4 points and agrees with your essays.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gtEl>
                                        <p:attrNameLst>
                                          <p:attrName>style.visibility</p:attrName>
                                        </p:attrNameLst>
                                      </p:cBhvr>
                                      <p:to>
                                        <p:strVal val="visible"/>
                                      </p:to>
                                    </p:set>
                                    <p:anim calcmode="lin" valueType="num">
                                      <p:cBhvr additive="base">
                                        <p:cTn id="13" dur="500" fill="hold"/>
                                        <p:tgtEl>
                                          <p:spTgt spid="71683"/>
                                        </p:tgtEl>
                                        <p:attrNameLst>
                                          <p:attrName>ppt_x</p:attrName>
                                        </p:attrNameLst>
                                      </p:cBhvr>
                                      <p:tavLst>
                                        <p:tav tm="0">
                                          <p:val>
                                            <p:strVal val="#ppt_x"/>
                                          </p:val>
                                        </p:tav>
                                        <p:tav tm="100000">
                                          <p:val>
                                            <p:strVal val="#ppt_x"/>
                                          </p:val>
                                        </p:tav>
                                      </p:tavLst>
                                    </p:anim>
                                    <p:anim calcmode="lin" valueType="num">
                                      <p:cBhvr additive="base">
                                        <p:cTn id="14" dur="500" fill="hold"/>
                                        <p:tgtEl>
                                          <p:spTgt spid="7168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4">
                                            <p:txEl>
                                              <p:pRg st="0" end="0"/>
                                            </p:txEl>
                                          </p:spTgt>
                                        </p:tgtEl>
                                        <p:attrNameLst>
                                          <p:attrName>style.visibility</p:attrName>
                                        </p:attrNameLst>
                                      </p:cBhvr>
                                      <p:to>
                                        <p:strVal val="visible"/>
                                      </p:to>
                                    </p:set>
                                    <p:anim calcmode="lin" valueType="num">
                                      <p:cBhvr additive="base">
                                        <p:cTn id="19"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4">
                                            <p:txEl>
                                              <p:pRg st="2" end="2"/>
                                            </p:txEl>
                                          </p:spTgt>
                                        </p:tgtEl>
                                        <p:attrNameLst>
                                          <p:attrName>style.visibility</p:attrName>
                                        </p:attrNameLst>
                                      </p:cBhvr>
                                      <p:to>
                                        <p:strVal val="visible"/>
                                      </p:to>
                                    </p:set>
                                    <p:anim calcmode="lin" valueType="num">
                                      <p:cBhvr additive="base">
                                        <p:cTn id="25" dur="500" fill="hold"/>
                                        <p:tgtEl>
                                          <p:spTgt spid="7168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4">
                                            <p:txEl>
                                              <p:pRg st="3" end="3"/>
                                            </p:txEl>
                                          </p:spTgt>
                                        </p:tgtEl>
                                        <p:attrNameLst>
                                          <p:attrName>style.visibility</p:attrName>
                                        </p:attrNameLst>
                                      </p:cBhvr>
                                      <p:to>
                                        <p:strVal val="visible"/>
                                      </p:to>
                                    </p:set>
                                    <p:anim calcmode="lin" valueType="num">
                                      <p:cBhvr additive="base">
                                        <p:cTn id="31" dur="500" fill="hold"/>
                                        <p:tgtEl>
                                          <p:spTgt spid="7168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84">
                                            <p:txEl>
                                              <p:pRg st="4" end="4"/>
                                            </p:txEl>
                                          </p:spTgt>
                                        </p:tgtEl>
                                        <p:attrNameLst>
                                          <p:attrName>style.visibility</p:attrName>
                                        </p:attrNameLst>
                                      </p:cBhvr>
                                      <p:to>
                                        <p:strVal val="visible"/>
                                      </p:to>
                                    </p:set>
                                    <p:anim calcmode="lin" valueType="num">
                                      <p:cBhvr additive="base">
                                        <p:cTn id="37" dur="500" fill="hold"/>
                                        <p:tgtEl>
                                          <p:spTgt spid="7168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684">
                                            <p:txEl>
                                              <p:pRg st="5" end="5"/>
                                            </p:txEl>
                                          </p:spTgt>
                                        </p:tgtEl>
                                        <p:attrNameLst>
                                          <p:attrName>style.visibility</p:attrName>
                                        </p:attrNameLst>
                                      </p:cBhvr>
                                      <p:to>
                                        <p:strVal val="visible"/>
                                      </p:to>
                                    </p:set>
                                    <p:anim calcmode="lin" valueType="num">
                                      <p:cBhvr additive="base">
                                        <p:cTn id="43" dur="500" fill="hold"/>
                                        <p:tgtEl>
                                          <p:spTgt spid="7168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684">
                                            <p:txEl>
                                              <p:pRg st="7" end="7"/>
                                            </p:txEl>
                                          </p:spTgt>
                                        </p:tgtEl>
                                        <p:attrNameLst>
                                          <p:attrName>style.visibility</p:attrName>
                                        </p:attrNameLst>
                                      </p:cBhvr>
                                      <p:to>
                                        <p:strVal val="visible"/>
                                      </p:to>
                                    </p:set>
                                    <p:anim calcmode="lin" valueType="num">
                                      <p:cBhvr additive="base">
                                        <p:cTn id="49" dur="500" fill="hold"/>
                                        <p:tgtEl>
                                          <p:spTgt spid="7168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68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684">
                                            <p:txEl>
                                              <p:pRg st="8" end="8"/>
                                            </p:txEl>
                                          </p:spTgt>
                                        </p:tgtEl>
                                        <p:attrNameLst>
                                          <p:attrName>style.visibility</p:attrName>
                                        </p:attrNameLst>
                                      </p:cBhvr>
                                      <p:to>
                                        <p:strVal val="visible"/>
                                      </p:to>
                                    </p:set>
                                    <p:anim calcmode="lin" valueType="num">
                                      <p:cBhvr additive="base">
                                        <p:cTn id="55" dur="500" fill="hold"/>
                                        <p:tgtEl>
                                          <p:spTgt spid="7168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68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684">
                                            <p:txEl>
                                              <p:pRg st="9" end="9"/>
                                            </p:txEl>
                                          </p:spTgt>
                                        </p:tgtEl>
                                        <p:attrNameLst>
                                          <p:attrName>style.visibility</p:attrName>
                                        </p:attrNameLst>
                                      </p:cBhvr>
                                      <p:to>
                                        <p:strVal val="visible"/>
                                      </p:to>
                                    </p:set>
                                    <p:anim calcmode="lin" valueType="num">
                                      <p:cBhvr additive="base">
                                        <p:cTn id="61" dur="500" fill="hold"/>
                                        <p:tgtEl>
                                          <p:spTgt spid="7168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68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685800" y="228600"/>
            <a:ext cx="777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200" b="1" dirty="0">
                <a:solidFill>
                  <a:srgbClr val="FF0000"/>
                </a:solidFill>
              </a:rPr>
              <a:t>You receive your score and critiques via email,</a:t>
            </a:r>
          </a:p>
          <a:p>
            <a:pPr eaLnBrk="1" hangingPunct="1"/>
            <a:r>
              <a:rPr lang="en-US" sz="3200" b="1" dirty="0">
                <a:solidFill>
                  <a:srgbClr val="FF0000"/>
                </a:solidFill>
              </a:rPr>
              <a:t>What do you do now?</a:t>
            </a:r>
          </a:p>
        </p:txBody>
      </p:sp>
      <p:sp>
        <p:nvSpPr>
          <p:cNvPr id="86019" name="Text Box 5"/>
          <p:cNvSpPr txBox="1">
            <a:spLocks noChangeArrowheads="1"/>
          </p:cNvSpPr>
          <p:nvPr/>
        </p:nvSpPr>
        <p:spPr bwMode="auto">
          <a:xfrm>
            <a:off x="533400" y="2819400"/>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just" eaLnBrk="1" hangingPunct="1">
              <a:buFontTx/>
              <a:buAutoNum type="arabicPeriod"/>
            </a:pPr>
            <a:r>
              <a:rPr lang="en-US" b="1" u="sng" dirty="0"/>
              <a:t>Funded</a:t>
            </a:r>
            <a:r>
              <a:rPr lang="en-US" b="1" dirty="0"/>
              <a:t>: Jump for joy, read the critiques, modify your experimental approach if justified, and get to work…..your next grant deadline will be here before you know it.</a:t>
            </a:r>
          </a:p>
          <a:p>
            <a:pPr algn="just" eaLnBrk="1" hangingPunct="1">
              <a:buFontTx/>
              <a:buAutoNum type="arabicPeriod"/>
            </a:pPr>
            <a:endParaRPr lang="en-US" b="1" dirty="0"/>
          </a:p>
          <a:p>
            <a:pPr algn="just" eaLnBrk="1" hangingPunct="1">
              <a:buFontTx/>
              <a:buAutoNum type="arabicPeriod"/>
            </a:pPr>
            <a:r>
              <a:rPr lang="en-US" b="1" u="sng" dirty="0"/>
              <a:t>Not funded</a:t>
            </a:r>
            <a:r>
              <a:rPr lang="en-US" b="1" dirty="0"/>
              <a:t>: not the end of the world, push on, read the critiques, wait a few days, read again, outline a strategy to improve the proposal, identify key weaknesses and where you need additional preliminary data, then re-submit!</a:t>
            </a:r>
          </a:p>
        </p:txBody>
      </p:sp>
      <p:sp>
        <p:nvSpPr>
          <p:cNvPr id="2" name="TextBox 1"/>
          <p:cNvSpPr txBox="1"/>
          <p:nvPr/>
        </p:nvSpPr>
        <p:spPr>
          <a:xfrm>
            <a:off x="609600" y="1828800"/>
            <a:ext cx="7848600" cy="830997"/>
          </a:xfrm>
          <a:prstGeom prst="rect">
            <a:avLst/>
          </a:prstGeom>
          <a:noFill/>
        </p:spPr>
        <p:txBody>
          <a:bodyPr wrap="square" rtlCol="0">
            <a:spAutoFit/>
          </a:bodyPr>
          <a:lstStyle/>
          <a:p>
            <a:r>
              <a:rPr lang="en-US" sz="2400" b="1" dirty="0">
                <a:solidFill>
                  <a:srgbClr val="FF0000"/>
                </a:solidFill>
              </a:rPr>
              <a:t>I mentally find it best to prepare for the worst….then celebrate when pleasantly surprised.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anim calcmode="lin" valueType="num">
                                      <p:cBhvr additive="base">
                                        <p:cTn id="13"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228600" y="152400"/>
            <a:ext cx="86868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marL="457200" indent="-457200" algn="just" eaLnBrk="1" hangingPunct="1">
              <a:buFont typeface="+mj-lt"/>
              <a:buAutoNum type="arabicPeriod"/>
            </a:pPr>
            <a:r>
              <a:rPr lang="en-US" sz="1800" b="1" dirty="0"/>
              <a:t>A large percentage of first-time submissions to the AHA get rejected e.g. in 2019 &gt;63% of predoc and post doc fellowship grants were not funded).</a:t>
            </a:r>
          </a:p>
          <a:p>
            <a:pPr marL="457200" indent="-457200" algn="just" eaLnBrk="1" hangingPunct="1">
              <a:buFont typeface="+mj-lt"/>
              <a:buAutoNum type="arabicPeriod"/>
            </a:pPr>
            <a:endParaRPr lang="en-US" sz="1800" b="1" dirty="0"/>
          </a:p>
          <a:p>
            <a:pPr marL="457200" indent="-457200" algn="just" eaLnBrk="1" hangingPunct="1">
              <a:buFont typeface="+mj-lt"/>
              <a:buAutoNum type="arabicPeriod"/>
            </a:pPr>
            <a:r>
              <a:rPr lang="en-US" sz="1800" b="1" dirty="0"/>
              <a:t>This will happen to you – </a:t>
            </a:r>
            <a:r>
              <a:rPr lang="en-US" sz="1800" b="1" dirty="0">
                <a:solidFill>
                  <a:srgbClr val="FF0000"/>
                </a:solidFill>
              </a:rPr>
              <a:t>in this business your success will depend on how well you can deal with failure.</a:t>
            </a:r>
          </a:p>
          <a:p>
            <a:pPr marL="457200" indent="-457200" algn="just" eaLnBrk="1" hangingPunct="1">
              <a:buFont typeface="+mj-lt"/>
              <a:buAutoNum type="arabicPeriod"/>
            </a:pPr>
            <a:endParaRPr lang="en-US" sz="1800" b="1" dirty="0"/>
          </a:p>
          <a:p>
            <a:pPr marL="457200" indent="-457200" algn="just" eaLnBrk="1" hangingPunct="1">
              <a:buFont typeface="+mj-lt"/>
              <a:buAutoNum type="arabicPeriod"/>
            </a:pPr>
            <a:r>
              <a:rPr lang="en-US" sz="1800" b="1" dirty="0"/>
              <a:t>Read your critiques, and carefully consider every comment.</a:t>
            </a:r>
          </a:p>
          <a:p>
            <a:pPr algn="just" eaLnBrk="1" hangingPunct="1"/>
            <a:endParaRPr lang="en-US" sz="1800" b="1" dirty="0"/>
          </a:p>
          <a:p>
            <a:pPr marL="457200" indent="-457200" algn="just" eaLnBrk="1" hangingPunct="1">
              <a:buFont typeface="+mj-lt"/>
              <a:buAutoNum type="arabicPeriod" startAt="4"/>
            </a:pPr>
            <a:r>
              <a:rPr lang="en-US" sz="1800" b="1" dirty="0"/>
              <a:t>Get input from others.</a:t>
            </a:r>
          </a:p>
          <a:p>
            <a:pPr algn="just" eaLnBrk="1" hangingPunct="1"/>
            <a:endParaRPr lang="en-US" sz="1800" b="1" dirty="0"/>
          </a:p>
          <a:p>
            <a:pPr marL="457200" indent="-457200" algn="just" eaLnBrk="1" hangingPunct="1">
              <a:buFont typeface="+mj-lt"/>
              <a:buAutoNum type="arabicPeriod" startAt="5"/>
            </a:pPr>
            <a:r>
              <a:rPr lang="en-US" sz="1800" b="1" dirty="0"/>
              <a:t>Try to identify the really critical issues and focus on these.</a:t>
            </a:r>
          </a:p>
          <a:p>
            <a:pPr marL="457200" indent="-457200" algn="just" eaLnBrk="1" hangingPunct="1">
              <a:buFont typeface="+mj-lt"/>
              <a:buAutoNum type="arabicPeriod" startAt="5"/>
            </a:pPr>
            <a:endParaRPr lang="en-US" sz="1800" b="1" dirty="0"/>
          </a:p>
          <a:p>
            <a:pPr marL="457200" indent="-457200" algn="just" eaLnBrk="1" hangingPunct="1">
              <a:buFont typeface="+mj-lt"/>
              <a:buAutoNum type="arabicPeriod" startAt="5"/>
            </a:pPr>
            <a:r>
              <a:rPr lang="en-US" sz="1800" b="1" dirty="0"/>
              <a:t>In your re-submission, briefly point out what the reviewers liked about the grant and then </a:t>
            </a:r>
            <a:r>
              <a:rPr lang="en-US" sz="1800" b="1" u="sng" dirty="0"/>
              <a:t>address all major comments.</a:t>
            </a:r>
            <a:endParaRPr lang="en-US" sz="1800" b="1" dirty="0"/>
          </a:p>
          <a:p>
            <a:pPr marL="457200" indent="-457200" algn="just" eaLnBrk="1" hangingPunct="1">
              <a:buFont typeface="+mj-lt"/>
              <a:buAutoNum type="arabicPeriod" startAt="5"/>
            </a:pPr>
            <a:endParaRPr lang="en-US" sz="1800" b="1" dirty="0"/>
          </a:p>
          <a:p>
            <a:pPr marL="457200" indent="-457200" algn="just" eaLnBrk="1" hangingPunct="1">
              <a:buFont typeface="+mj-lt"/>
              <a:buAutoNum type="arabicPeriod" startAt="5"/>
            </a:pPr>
            <a:r>
              <a:rPr lang="en-US" sz="1800" b="1" dirty="0"/>
              <a:t>Walk the reviewer through your changes by clearly denoting in the text where the changes were made.  Keep in mind i</a:t>
            </a:r>
            <a:r>
              <a:rPr lang="en-US" sz="1800" b="1" i="1" dirty="0"/>
              <a:t>t is likely you will only get 1 of the 3 previous reviewers</a:t>
            </a:r>
            <a:r>
              <a:rPr lang="en-US" sz="1800" b="1" dirty="0"/>
              <a:t>. </a:t>
            </a:r>
          </a:p>
          <a:p>
            <a:pPr marL="457200" indent="-457200" algn="just" eaLnBrk="1" hangingPunct="1">
              <a:buFont typeface="+mj-lt"/>
              <a:buAutoNum type="arabicPeriod" startAt="5"/>
            </a:pPr>
            <a:endParaRPr lang="en-US" sz="1800" b="1" u="sng" dirty="0"/>
          </a:p>
          <a:p>
            <a:pPr marL="457200" indent="-457200" algn="just" eaLnBrk="1" hangingPunct="1">
              <a:buFont typeface="+mj-lt"/>
              <a:buAutoNum type="arabicPeriod" startAt="5"/>
            </a:pPr>
            <a:r>
              <a:rPr lang="en-US" sz="1800" b="1" u="sng" dirty="0"/>
              <a:t>This is not the time nor place to pick a fight</a:t>
            </a:r>
            <a:r>
              <a:rPr lang="en-US" sz="1800" b="1" dirty="0"/>
              <a:t>.  However, if the reviewer is completely off-base, be respectful. “I respectfully disagree with this comment.  It has been shown that…”</a:t>
            </a:r>
          </a:p>
          <a:p>
            <a:pPr marL="457200" indent="-457200" algn="just" eaLnBrk="1" hangingPunct="1">
              <a:buFont typeface="+mj-lt"/>
              <a:buAutoNum type="arabicPeriod" startAt="5"/>
            </a:pPr>
            <a:endParaRPr lang="en-US" sz="1800" b="1" dirty="0"/>
          </a:p>
          <a:p>
            <a:pPr marL="457200" indent="-457200" algn="just" eaLnBrk="1" hangingPunct="1">
              <a:buFont typeface="+mj-lt"/>
              <a:buAutoNum type="arabicPeriod" startAt="5"/>
            </a:pPr>
            <a:r>
              <a:rPr lang="en-US" sz="1800" b="1" dirty="0"/>
              <a:t>In general it is best to do what the reviewers ask.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 calcmode="lin" valueType="num">
                                      <p:cBhvr additive="base">
                                        <p:cTn id="7" dur="500" fill="hold"/>
                                        <p:tgtEl>
                                          <p:spTgt spid="88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6">
                                            <p:txEl>
                                              <p:pRg st="2" end="2"/>
                                            </p:txEl>
                                          </p:spTgt>
                                        </p:tgtEl>
                                        <p:attrNameLst>
                                          <p:attrName>style.visibility</p:attrName>
                                        </p:attrNameLst>
                                      </p:cBhvr>
                                      <p:to>
                                        <p:strVal val="visible"/>
                                      </p:to>
                                    </p:set>
                                    <p:anim calcmode="lin" valueType="num">
                                      <p:cBhvr additive="base">
                                        <p:cTn id="13" dur="500" fill="hold"/>
                                        <p:tgtEl>
                                          <p:spTgt spid="88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6">
                                            <p:txEl>
                                              <p:pRg st="4" end="4"/>
                                            </p:txEl>
                                          </p:spTgt>
                                        </p:tgtEl>
                                        <p:attrNameLst>
                                          <p:attrName>style.visibility</p:attrName>
                                        </p:attrNameLst>
                                      </p:cBhvr>
                                      <p:to>
                                        <p:strVal val="visible"/>
                                      </p:to>
                                    </p:set>
                                    <p:anim calcmode="lin" valueType="num">
                                      <p:cBhvr additive="base">
                                        <p:cTn id="19" dur="500" fill="hold"/>
                                        <p:tgtEl>
                                          <p:spTgt spid="8806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6">
                                            <p:txEl>
                                              <p:pRg st="6" end="6"/>
                                            </p:txEl>
                                          </p:spTgt>
                                        </p:tgtEl>
                                        <p:attrNameLst>
                                          <p:attrName>style.visibility</p:attrName>
                                        </p:attrNameLst>
                                      </p:cBhvr>
                                      <p:to>
                                        <p:strVal val="visible"/>
                                      </p:to>
                                    </p:set>
                                    <p:anim calcmode="lin" valueType="num">
                                      <p:cBhvr additive="base">
                                        <p:cTn id="25" dur="500" fill="hold"/>
                                        <p:tgtEl>
                                          <p:spTgt spid="8806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6">
                                            <p:txEl>
                                              <p:pRg st="8" end="8"/>
                                            </p:txEl>
                                          </p:spTgt>
                                        </p:tgtEl>
                                        <p:attrNameLst>
                                          <p:attrName>style.visibility</p:attrName>
                                        </p:attrNameLst>
                                      </p:cBhvr>
                                      <p:to>
                                        <p:strVal val="visible"/>
                                      </p:to>
                                    </p:set>
                                    <p:anim calcmode="lin" valueType="num">
                                      <p:cBhvr additive="base">
                                        <p:cTn id="31" dur="500" fill="hold"/>
                                        <p:tgtEl>
                                          <p:spTgt spid="8806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8066">
                                            <p:txEl>
                                              <p:pRg st="10" end="10"/>
                                            </p:txEl>
                                          </p:spTgt>
                                        </p:tgtEl>
                                        <p:attrNameLst>
                                          <p:attrName>style.visibility</p:attrName>
                                        </p:attrNameLst>
                                      </p:cBhvr>
                                      <p:to>
                                        <p:strVal val="visible"/>
                                      </p:to>
                                    </p:set>
                                    <p:anim calcmode="lin" valueType="num">
                                      <p:cBhvr additive="base">
                                        <p:cTn id="37" dur="500" fill="hold"/>
                                        <p:tgtEl>
                                          <p:spTgt spid="8806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8066">
                                            <p:txEl>
                                              <p:pRg st="12" end="12"/>
                                            </p:txEl>
                                          </p:spTgt>
                                        </p:tgtEl>
                                        <p:attrNameLst>
                                          <p:attrName>style.visibility</p:attrName>
                                        </p:attrNameLst>
                                      </p:cBhvr>
                                      <p:to>
                                        <p:strVal val="visible"/>
                                      </p:to>
                                    </p:set>
                                    <p:anim calcmode="lin" valueType="num">
                                      <p:cBhvr additive="base">
                                        <p:cTn id="43" dur="500" fill="hold"/>
                                        <p:tgtEl>
                                          <p:spTgt spid="8806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8066">
                                            <p:txEl>
                                              <p:pRg st="14" end="14"/>
                                            </p:txEl>
                                          </p:spTgt>
                                        </p:tgtEl>
                                        <p:attrNameLst>
                                          <p:attrName>style.visibility</p:attrName>
                                        </p:attrNameLst>
                                      </p:cBhvr>
                                      <p:to>
                                        <p:strVal val="visible"/>
                                      </p:to>
                                    </p:set>
                                    <p:anim calcmode="lin" valueType="num">
                                      <p:cBhvr additive="base">
                                        <p:cTn id="49" dur="500" fill="hold"/>
                                        <p:tgtEl>
                                          <p:spTgt spid="88066">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806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8066">
                                            <p:txEl>
                                              <p:pRg st="16" end="16"/>
                                            </p:txEl>
                                          </p:spTgt>
                                        </p:tgtEl>
                                        <p:attrNameLst>
                                          <p:attrName>style.visibility</p:attrName>
                                        </p:attrNameLst>
                                      </p:cBhvr>
                                      <p:to>
                                        <p:strVal val="visible"/>
                                      </p:to>
                                    </p:set>
                                    <p:anim calcmode="lin" valueType="num">
                                      <p:cBhvr additive="base">
                                        <p:cTn id="55" dur="500" fill="hold"/>
                                        <p:tgtEl>
                                          <p:spTgt spid="88066">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806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0" y="0"/>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just" eaLnBrk="1" hangingPunct="1"/>
            <a:endParaRPr lang="en-US" sz="1400" b="1" u="sng" dirty="0"/>
          </a:p>
          <a:p>
            <a:pPr algn="just" eaLnBrk="1" hangingPunct="1"/>
            <a:r>
              <a:rPr lang="en-US" sz="1400" b="1" u="sng" dirty="0"/>
              <a:t>INTRODUCTION (1 page limit) </a:t>
            </a:r>
            <a:r>
              <a:rPr lang="en-US" sz="1400" b="1" dirty="0"/>
              <a:t>: </a:t>
            </a:r>
            <a:r>
              <a:rPr lang="en-US" sz="1400" dirty="0"/>
              <a:t>This is the first resubmission of </a:t>
            </a:r>
            <a:r>
              <a:rPr lang="en-US" sz="1400" b="1" u="sng" dirty="0"/>
              <a:t>RO1 HL081682</a:t>
            </a:r>
            <a:r>
              <a:rPr lang="en-US" sz="1400" dirty="0"/>
              <a:t> by a First-time Investigator.  The “Summary of Critique” for the original submission (Oct 1, 2014) was received on </a:t>
            </a:r>
            <a:r>
              <a:rPr lang="en-US" sz="1400" b="1" dirty="0"/>
              <a:t>May 20, 2015</a:t>
            </a:r>
            <a:r>
              <a:rPr lang="en-US" sz="1400" dirty="0"/>
              <a:t>.  I received a score of ## and the funding </a:t>
            </a:r>
            <a:r>
              <a:rPr lang="en-US" sz="1400" dirty="0" err="1"/>
              <a:t>payline</a:t>
            </a:r>
            <a:r>
              <a:rPr lang="en-US" sz="1400" dirty="0"/>
              <a:t> was ##.  We have made significant progress to address each of the Reviewers’ concerns including generation of exciting new preliminary data, and improving the focus of the proposal. Key new findings include: 1) …..2)…. And 3)…….</a:t>
            </a:r>
          </a:p>
          <a:p>
            <a:pPr algn="just" eaLnBrk="1" hangingPunct="1"/>
            <a:endParaRPr lang="en-US" sz="1400" dirty="0"/>
          </a:p>
          <a:p>
            <a:pPr algn="just" eaLnBrk="1" hangingPunct="1"/>
            <a:r>
              <a:rPr lang="en-US" sz="1400" dirty="0"/>
              <a:t>We thank the Reviewers for their overall enthusiasm for this proposal: 1) </a:t>
            </a:r>
            <a:r>
              <a:rPr lang="en-US" sz="1400" i="1" dirty="0"/>
              <a:t>“a highly original and innovative proposal”</a:t>
            </a:r>
            <a:r>
              <a:rPr lang="en-US" sz="1400" dirty="0"/>
              <a:t>, 2) </a:t>
            </a:r>
            <a:r>
              <a:rPr lang="en-US" sz="1400" i="1" dirty="0"/>
              <a:t>“employs state of the art methods… and superb models… to address important and novel questions… for understanding phenotypically modulated SMCs”</a:t>
            </a:r>
            <a:r>
              <a:rPr lang="en-US" sz="1400" dirty="0"/>
              <a:t>, 3) </a:t>
            </a:r>
            <a:r>
              <a:rPr lang="en-US" sz="1400" i="1" dirty="0"/>
              <a:t>“well crafted research design” and “well written”</a:t>
            </a:r>
            <a:r>
              <a:rPr lang="en-US" sz="1400" dirty="0"/>
              <a:t>, 4) </a:t>
            </a:r>
            <a:r>
              <a:rPr lang="en-US" sz="1400" i="1" dirty="0"/>
              <a:t>“theory that has clearly been under-investigated”</a:t>
            </a:r>
            <a:r>
              <a:rPr lang="en-US" sz="1400" dirty="0"/>
              <a:t>, 5) </a:t>
            </a:r>
            <a:r>
              <a:rPr lang="en-US" sz="1400" i="1" dirty="0"/>
              <a:t>“excellent group of collaborators”</a:t>
            </a:r>
            <a:r>
              <a:rPr lang="en-US" sz="1400" dirty="0"/>
              <a:t> with an </a:t>
            </a:r>
            <a:r>
              <a:rPr lang="en-US" sz="1400" i="1" dirty="0"/>
              <a:t>“appropriate” </a:t>
            </a:r>
            <a:r>
              <a:rPr lang="en-US" sz="1400" dirty="0"/>
              <a:t>environment, and 6) </a:t>
            </a:r>
            <a:r>
              <a:rPr lang="en-US" sz="1400" i="1" dirty="0"/>
              <a:t>“preliminary data that are supportive of each aim”</a:t>
            </a:r>
            <a:r>
              <a:rPr lang="en-US" sz="1400" dirty="0"/>
              <a:t>.  </a:t>
            </a:r>
          </a:p>
          <a:p>
            <a:pPr algn="just" eaLnBrk="1" hangingPunct="1"/>
            <a:endParaRPr lang="en-US" sz="1400" dirty="0"/>
          </a:p>
          <a:p>
            <a:pPr algn="just" eaLnBrk="1" hangingPunct="1"/>
            <a:r>
              <a:rPr lang="en-US" sz="1400" dirty="0"/>
              <a:t>However, Reviewer 1 and 2 had a major concern regarding the “</a:t>
            </a:r>
            <a:r>
              <a:rPr lang="en-US" sz="1400" i="1" dirty="0"/>
              <a:t>descriptive nature of the third specific Aim”</a:t>
            </a:r>
            <a:r>
              <a:rPr lang="en-US" sz="1400" dirty="0"/>
              <a:t>.  We now provide new preliminary data in this resubmission that will allow us to use </a:t>
            </a:r>
            <a:r>
              <a:rPr lang="en-US" sz="1400" i="1" dirty="0"/>
              <a:t>“transgenic mouse methodology (for) in vivo studies”</a:t>
            </a:r>
            <a:r>
              <a:rPr lang="en-US" sz="1400" dirty="0"/>
              <a:t> to </a:t>
            </a:r>
            <a:r>
              <a:rPr lang="en-US" sz="1400" i="1" dirty="0"/>
              <a:t>“advance the work more appropriately and link the studies to the first two Aims”</a:t>
            </a:r>
            <a:r>
              <a:rPr lang="en-US" sz="1400" dirty="0"/>
              <a:t> (below, </a:t>
            </a:r>
            <a:r>
              <a:rPr lang="en-US" sz="1400" b="1" dirty="0"/>
              <a:t>pt. 3</a:t>
            </a:r>
            <a:r>
              <a:rPr lang="en-US" sz="1400" dirty="0"/>
              <a:t>).  </a:t>
            </a:r>
          </a:p>
          <a:p>
            <a:pPr algn="just" eaLnBrk="1" hangingPunct="1"/>
            <a:endParaRPr lang="en-US" sz="1400" dirty="0"/>
          </a:p>
          <a:p>
            <a:pPr algn="just" eaLnBrk="1" hangingPunct="1"/>
            <a:r>
              <a:rPr lang="en-US" sz="1400" dirty="0"/>
              <a:t>To facilitate the review, we have included the reviewer’s concerns in quotes below followed by our response.</a:t>
            </a:r>
          </a:p>
          <a:p>
            <a:pPr algn="just" eaLnBrk="1" hangingPunct="1"/>
            <a:r>
              <a:rPr lang="en-US" sz="1400" dirty="0"/>
              <a:t> </a:t>
            </a:r>
          </a:p>
          <a:p>
            <a:pPr algn="just" eaLnBrk="1" hangingPunct="1">
              <a:buFontTx/>
              <a:buAutoNum type="arabicPeriod"/>
            </a:pPr>
            <a:r>
              <a:rPr lang="en-US" sz="1400" b="1" i="1" dirty="0"/>
              <a:t>“It is not clear whether the applicant can target experiments towards relevant directions and can recognize findings that influence clinical therapy.”</a:t>
            </a:r>
            <a:r>
              <a:rPr lang="en-US" sz="1400" dirty="0"/>
              <a:t>  Although it is out of the scope of this proposal to immediately translate findings into a clinical therapy, the new advances we have made in such a short period of time show that we can recognize findings that test mechanisms towards relevant directions.  On </a:t>
            </a:r>
            <a:r>
              <a:rPr lang="en-US" sz="1400" b="1" dirty="0">
                <a:solidFill>
                  <a:srgbClr val="FF0000"/>
                </a:solidFill>
              </a:rPr>
              <a:t>page 5</a:t>
            </a:r>
            <a:r>
              <a:rPr lang="en-US" sz="1400" dirty="0"/>
              <a:t>…</a:t>
            </a:r>
          </a:p>
          <a:p>
            <a:pPr algn="just" eaLnBrk="1" hangingPunct="1">
              <a:buFontTx/>
              <a:buAutoNum type="arabicPeriod"/>
            </a:pPr>
            <a:endParaRPr lang="en-US" sz="1400" dirty="0"/>
          </a:p>
          <a:p>
            <a:pPr algn="just" eaLnBrk="1" hangingPunct="1">
              <a:buFontTx/>
              <a:buAutoNum type="arabicPeriod"/>
            </a:pPr>
            <a:r>
              <a:rPr lang="en-US" sz="1400" dirty="0"/>
              <a:t> </a:t>
            </a:r>
            <a:r>
              <a:rPr lang="en-US" sz="1400" b="1" dirty="0"/>
              <a:t>“</a:t>
            </a:r>
            <a:r>
              <a:rPr lang="en-US" sz="1400" b="1" i="1" dirty="0"/>
              <a:t>the conclusion that (S1P effects) are mediated through </a:t>
            </a:r>
            <a:r>
              <a:rPr lang="en-US" sz="1400" b="1" i="1" dirty="0" err="1"/>
              <a:t>calcineurin</a:t>
            </a:r>
            <a:r>
              <a:rPr lang="en-US" sz="1400" b="1" i="1" dirty="0"/>
              <a:t> are premature”.</a:t>
            </a:r>
            <a:r>
              <a:rPr lang="en-US" sz="1400" b="1" dirty="0"/>
              <a:t>  </a:t>
            </a:r>
            <a:r>
              <a:rPr lang="en-US" sz="1400" dirty="0"/>
              <a:t>We have expanded our preliminary results implicating </a:t>
            </a:r>
            <a:r>
              <a:rPr lang="en-US" sz="1400" dirty="0" err="1"/>
              <a:t>calcineurin</a:t>
            </a:r>
            <a:r>
              <a:rPr lang="en-US" sz="1400" dirty="0"/>
              <a:t> as a downstream regulator of S1P mediated SMGX, not depolarization.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200" b="1" dirty="0"/>
              <a:t>Review Quality Can Be Highly Variable</a:t>
            </a:r>
          </a:p>
        </p:txBody>
      </p:sp>
      <p:sp>
        <p:nvSpPr>
          <p:cNvPr id="92163" name="Text Box 5"/>
          <p:cNvSpPr txBox="1">
            <a:spLocks noChangeArrowheads="1"/>
          </p:cNvSpPr>
          <p:nvPr/>
        </p:nvSpPr>
        <p:spPr bwMode="auto">
          <a:xfrm>
            <a:off x="0" y="914400"/>
            <a:ext cx="91440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r>
              <a:rPr lang="en-US" sz="1800" u="sng" dirty="0"/>
              <a:t>TITLE</a:t>
            </a:r>
            <a:r>
              <a:rPr lang="en-US" sz="1800" dirty="0"/>
              <a:t>: Calcium-dependent regulation of smooth muscle phenotype</a:t>
            </a:r>
          </a:p>
          <a:p>
            <a:pPr algn="l" eaLnBrk="1" hangingPunct="1"/>
            <a:r>
              <a:rPr lang="en-US" sz="1800" u="sng" dirty="0"/>
              <a:t>PI</a:t>
            </a:r>
            <a:r>
              <a:rPr lang="en-US" sz="1800" dirty="0"/>
              <a:t>: Bob the Builder</a:t>
            </a:r>
          </a:p>
          <a:p>
            <a:pPr algn="l" eaLnBrk="1" hangingPunct="1"/>
            <a:endParaRPr lang="en-US" sz="1800" dirty="0"/>
          </a:p>
          <a:p>
            <a:pPr algn="l" eaLnBrk="1" hangingPunct="1"/>
            <a:r>
              <a:rPr lang="en-US" sz="1800" b="1" dirty="0"/>
              <a:t>Mid-</a:t>
            </a:r>
            <a:r>
              <a:rPr lang="en-US" sz="1800" b="1" dirty="0" err="1"/>
              <a:t>Atl</a:t>
            </a:r>
            <a:r>
              <a:rPr lang="en-US" sz="1800" b="1" dirty="0"/>
              <a:t> BGIA</a:t>
            </a:r>
          </a:p>
          <a:p>
            <a:pPr algn="l" eaLnBrk="1" hangingPunct="1"/>
            <a:r>
              <a:rPr lang="en-US" sz="1800" u="sng" dirty="0"/>
              <a:t>Score</a:t>
            </a:r>
            <a:r>
              <a:rPr lang="en-US" sz="1800" dirty="0"/>
              <a:t>: 2.575</a:t>
            </a:r>
          </a:p>
          <a:p>
            <a:pPr algn="l" eaLnBrk="1" hangingPunct="1"/>
            <a:r>
              <a:rPr lang="en-US" sz="1800" u="sng" dirty="0"/>
              <a:t>Percentile Rank</a:t>
            </a:r>
            <a:r>
              <a:rPr lang="en-US" sz="1800" dirty="0"/>
              <a:t>: 58.33</a:t>
            </a:r>
          </a:p>
          <a:p>
            <a:pPr algn="l" eaLnBrk="1" hangingPunct="1"/>
            <a:r>
              <a:rPr lang="en-US" sz="1800" u="sng" dirty="0"/>
              <a:t>Major Comments</a:t>
            </a:r>
            <a:r>
              <a:rPr lang="en-US" sz="1800" dirty="0"/>
              <a:t>:</a:t>
            </a:r>
          </a:p>
          <a:p>
            <a:pPr algn="l" eaLnBrk="1" hangingPunct="1"/>
            <a:r>
              <a:rPr lang="en-US" sz="1800" i="1" dirty="0"/>
              <a:t>R1: The experimental plan is not well </a:t>
            </a:r>
            <a:r>
              <a:rPr lang="en-US" sz="1800" i="1" dirty="0" err="1"/>
              <a:t>focussed</a:t>
            </a:r>
            <a:r>
              <a:rPr lang="en-US" sz="1800" i="1" dirty="0"/>
              <a:t>… and as a result extremely ambitious and lack direction.</a:t>
            </a:r>
          </a:p>
          <a:p>
            <a:pPr algn="l" eaLnBrk="1" hangingPunct="1"/>
            <a:r>
              <a:rPr lang="en-US" sz="1800" i="1" dirty="0"/>
              <a:t>R2:  …will not do much to bolster independence from current PI…</a:t>
            </a:r>
          </a:p>
          <a:p>
            <a:pPr algn="l" eaLnBrk="1" hangingPunct="1"/>
            <a:r>
              <a:rPr lang="en-US" sz="1800" i="1" dirty="0"/>
              <a:t>R3:</a:t>
            </a:r>
            <a:r>
              <a:rPr lang="en-US" sz="1800" dirty="0"/>
              <a:t> </a:t>
            </a:r>
            <a:r>
              <a:rPr lang="en-US" sz="1800" i="1" dirty="0"/>
              <a:t>Clearly at stage for an independent award</a:t>
            </a:r>
          </a:p>
          <a:p>
            <a:pPr algn="l" eaLnBrk="1" hangingPunct="1"/>
            <a:endParaRPr lang="en-US" sz="1800" i="1" dirty="0"/>
          </a:p>
          <a:p>
            <a:pPr algn="l" eaLnBrk="1" hangingPunct="1"/>
            <a:r>
              <a:rPr lang="en-US" sz="1800" b="1" dirty="0"/>
              <a:t>National SDG</a:t>
            </a:r>
          </a:p>
          <a:p>
            <a:pPr algn="l" eaLnBrk="1" hangingPunct="1"/>
            <a:r>
              <a:rPr lang="en-US" sz="1800" u="sng" dirty="0"/>
              <a:t>Score</a:t>
            </a:r>
            <a:r>
              <a:rPr lang="en-US" sz="1800" dirty="0"/>
              <a:t>: 1.5182</a:t>
            </a:r>
          </a:p>
          <a:p>
            <a:pPr algn="l" eaLnBrk="1" hangingPunct="1"/>
            <a:r>
              <a:rPr lang="en-US" sz="1800" u="sng" dirty="0"/>
              <a:t>Percentile Rank</a:t>
            </a:r>
            <a:r>
              <a:rPr lang="en-US" sz="1800" dirty="0"/>
              <a:t>: 9.88</a:t>
            </a:r>
          </a:p>
          <a:p>
            <a:pPr algn="l" eaLnBrk="1" hangingPunct="1"/>
            <a:r>
              <a:rPr lang="en-US" sz="1800" u="sng" dirty="0"/>
              <a:t>Major Comments</a:t>
            </a:r>
            <a:r>
              <a:rPr lang="en-US" sz="1800" dirty="0"/>
              <a:t>:</a:t>
            </a:r>
          </a:p>
          <a:p>
            <a:pPr algn="l" eaLnBrk="1" hangingPunct="1"/>
            <a:r>
              <a:rPr lang="en-US" sz="1800" i="1" dirty="0"/>
              <a:t>R1: Reasonable approach to test the hypothesis and logically organized.</a:t>
            </a:r>
          </a:p>
          <a:p>
            <a:pPr algn="l" eaLnBrk="1" hangingPunct="1"/>
            <a:r>
              <a:rPr lang="en-US" sz="1800" i="1" dirty="0"/>
              <a:t>R2: Supervisor supports the full independence of the researcher.</a:t>
            </a:r>
          </a:p>
          <a:p>
            <a:pPr algn="l" eaLnBrk="1" hangingPunct="1"/>
            <a:r>
              <a:rPr lang="en-US" sz="1800" i="1" dirty="0"/>
              <a:t>R3: …rising star…exceptional environment at Penn…</a:t>
            </a:r>
          </a:p>
          <a:p>
            <a:pPr algn="l" eaLnBrk="1" hangingPunct="1"/>
            <a:endParaRPr lang="en-US" sz="18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73075" y="762000"/>
            <a:ext cx="8077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marL="457200" indent="-457200" algn="just" eaLnBrk="1" hangingPunct="1">
              <a:buFont typeface="+mj-lt"/>
              <a:buAutoNum type="arabicPeriod"/>
            </a:pPr>
            <a:r>
              <a:rPr lang="en-US" sz="2000" b="1" dirty="0"/>
              <a:t>In the end, in general the best grants/science get funded.</a:t>
            </a:r>
          </a:p>
          <a:p>
            <a:pPr marL="457200" indent="-457200" algn="just" eaLnBrk="1" hangingPunct="1">
              <a:buFont typeface="+mj-lt"/>
              <a:buAutoNum type="arabicPeriod"/>
            </a:pPr>
            <a:endParaRPr lang="en-US" sz="2000" b="1" dirty="0"/>
          </a:p>
          <a:p>
            <a:pPr marL="457200" indent="-457200" algn="just" eaLnBrk="1" hangingPunct="1">
              <a:buFont typeface="+mj-lt"/>
              <a:buAutoNum type="arabicPeriod"/>
            </a:pPr>
            <a:r>
              <a:rPr lang="en-US" sz="2000" b="1" dirty="0"/>
              <a:t>Have your peers, former and current AHA fellows read your Specific Aims page.  Do they understand what your proposing to do? Do this early enough you have enough time to do additional key preliminary studies essential for the grant getting funded. </a:t>
            </a:r>
            <a:r>
              <a:rPr lang="en-US" sz="2000" b="1" dirty="0">
                <a:solidFill>
                  <a:srgbClr val="FF0000"/>
                </a:solidFill>
              </a:rPr>
              <a:t>Do a CVTG grant brewing session!</a:t>
            </a:r>
          </a:p>
          <a:p>
            <a:pPr marL="457200" indent="-457200" algn="just" eaLnBrk="1" hangingPunct="1">
              <a:buFont typeface="+mj-lt"/>
              <a:buAutoNum type="arabicPeriod"/>
            </a:pPr>
            <a:endParaRPr lang="en-US" sz="2000" b="1" dirty="0"/>
          </a:p>
          <a:p>
            <a:pPr marL="457200" indent="-457200" algn="just" eaLnBrk="1" hangingPunct="1">
              <a:buFont typeface="+mj-lt"/>
              <a:buAutoNum type="arabicPeriod"/>
            </a:pPr>
            <a:r>
              <a:rPr lang="en-US" sz="2000" b="1" dirty="0"/>
              <a:t>Accept criticism openly but know what to filter and what not to filter.</a:t>
            </a:r>
          </a:p>
          <a:p>
            <a:pPr marL="457200" indent="-457200" algn="just" eaLnBrk="1" hangingPunct="1">
              <a:buFont typeface="+mj-lt"/>
              <a:buAutoNum type="arabicPeriod"/>
            </a:pPr>
            <a:endParaRPr lang="en-US" sz="2000" b="1" dirty="0"/>
          </a:p>
          <a:p>
            <a:pPr marL="457200" indent="-457200" algn="just" eaLnBrk="1" hangingPunct="1">
              <a:buFont typeface="+mj-lt"/>
              <a:buAutoNum type="arabicPeriod"/>
            </a:pPr>
            <a:r>
              <a:rPr lang="en-US" sz="2000" b="1" dirty="0"/>
              <a:t>Keep it simple, organized, and structured in such a way that if a Reviewer does not understand what you are proposing to do, it is because </a:t>
            </a:r>
            <a:r>
              <a:rPr lang="en-US" sz="2000" b="1" u="sng" dirty="0"/>
              <a:t>you</a:t>
            </a:r>
            <a:r>
              <a:rPr lang="en-US" sz="2000" b="1" dirty="0"/>
              <a:t> failed, not them.</a:t>
            </a:r>
            <a:endParaRPr lang="en-US" sz="2000" b="1" dirty="0">
              <a:sym typeface="Wingdings" pitchFamily="-110" charset="2"/>
            </a:endParaRPr>
          </a:p>
          <a:p>
            <a:pPr marL="457200" indent="-457200" algn="just" eaLnBrk="1" hangingPunct="1">
              <a:buFont typeface="+mj-lt"/>
              <a:buAutoNum type="arabicPeriod"/>
            </a:pPr>
            <a:endParaRPr lang="en-US" sz="2000" b="1" dirty="0">
              <a:sym typeface="Wingdings" pitchFamily="-110" charset="2"/>
            </a:endParaRPr>
          </a:p>
          <a:p>
            <a:pPr marL="457200" indent="-457200" algn="just" eaLnBrk="1" hangingPunct="1">
              <a:buFont typeface="+mj-lt"/>
              <a:buAutoNum type="arabicPeriod"/>
            </a:pPr>
            <a:r>
              <a:rPr lang="en-US" sz="2000" b="1" dirty="0">
                <a:sym typeface="Wingdings" pitchFamily="-110" charset="2"/>
              </a:rPr>
              <a:t>Even if your grant is not funded, use the critiques to improve the quality of your science and get ready for re-submission – it is an expected part of being a successful independent scientist!</a:t>
            </a:r>
          </a:p>
        </p:txBody>
      </p:sp>
      <p:sp>
        <p:nvSpPr>
          <p:cNvPr id="94211" name="Text Box 3"/>
          <p:cNvSpPr txBox="1">
            <a:spLocks noChangeArrowheads="1"/>
          </p:cNvSpPr>
          <p:nvPr/>
        </p:nvSpPr>
        <p:spPr bwMode="auto">
          <a:xfrm>
            <a:off x="2034074" y="0"/>
            <a:ext cx="49552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600" b="1" dirty="0">
                <a:solidFill>
                  <a:srgbClr val="FF0000"/>
                </a:solidFill>
              </a:rPr>
              <a:t>Concluding Remarks: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xEl>
                                              <p:pRg st="0" end="0"/>
                                            </p:txEl>
                                          </p:spTgt>
                                        </p:tgtEl>
                                        <p:attrNameLst>
                                          <p:attrName>style.visibility</p:attrName>
                                        </p:attrNameLst>
                                      </p:cBhvr>
                                      <p:to>
                                        <p:strVal val="visible"/>
                                      </p:to>
                                    </p:set>
                                    <p:anim calcmode="lin" valueType="num">
                                      <p:cBhvr additive="base">
                                        <p:cTn id="7" dur="500" fill="hold"/>
                                        <p:tgtEl>
                                          <p:spTgt spid="942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10">
                                            <p:txEl>
                                              <p:pRg st="2" end="2"/>
                                            </p:txEl>
                                          </p:spTgt>
                                        </p:tgtEl>
                                        <p:attrNameLst>
                                          <p:attrName>style.visibility</p:attrName>
                                        </p:attrNameLst>
                                      </p:cBhvr>
                                      <p:to>
                                        <p:strVal val="visible"/>
                                      </p:to>
                                    </p:set>
                                    <p:anim calcmode="lin" valueType="num">
                                      <p:cBhvr additive="base">
                                        <p:cTn id="13" dur="500" fill="hold"/>
                                        <p:tgtEl>
                                          <p:spTgt spid="942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4210">
                                            <p:txEl>
                                              <p:pRg st="4" end="4"/>
                                            </p:txEl>
                                          </p:spTgt>
                                        </p:tgtEl>
                                        <p:attrNameLst>
                                          <p:attrName>style.visibility</p:attrName>
                                        </p:attrNameLst>
                                      </p:cBhvr>
                                      <p:to>
                                        <p:strVal val="visible"/>
                                      </p:to>
                                    </p:set>
                                    <p:anim calcmode="lin" valueType="num">
                                      <p:cBhvr additive="base">
                                        <p:cTn id="19" dur="500" fill="hold"/>
                                        <p:tgtEl>
                                          <p:spTgt spid="942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4210">
                                            <p:txEl>
                                              <p:pRg st="6" end="6"/>
                                            </p:txEl>
                                          </p:spTgt>
                                        </p:tgtEl>
                                        <p:attrNameLst>
                                          <p:attrName>style.visibility</p:attrName>
                                        </p:attrNameLst>
                                      </p:cBhvr>
                                      <p:to>
                                        <p:strVal val="visible"/>
                                      </p:to>
                                    </p:set>
                                    <p:anim calcmode="lin" valueType="num">
                                      <p:cBhvr additive="base">
                                        <p:cTn id="25" dur="500" fill="hold"/>
                                        <p:tgtEl>
                                          <p:spTgt spid="942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42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4210">
                                            <p:txEl>
                                              <p:pRg st="8" end="8"/>
                                            </p:txEl>
                                          </p:spTgt>
                                        </p:tgtEl>
                                        <p:attrNameLst>
                                          <p:attrName>style.visibility</p:attrName>
                                        </p:attrNameLst>
                                      </p:cBhvr>
                                      <p:to>
                                        <p:strVal val="visible"/>
                                      </p:to>
                                    </p:set>
                                    <p:anim calcmode="lin" valueType="num">
                                      <p:cBhvr additive="base">
                                        <p:cTn id="31" dur="500" fill="hold"/>
                                        <p:tgtEl>
                                          <p:spTgt spid="9421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42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827544"/>
            <a:ext cx="8153400" cy="2677656"/>
          </a:xfrm>
          <a:prstGeom prst="rect">
            <a:avLst/>
          </a:prstGeom>
          <a:noFill/>
        </p:spPr>
        <p:txBody>
          <a:bodyPr wrap="square" rtlCol="0">
            <a:spAutoFit/>
          </a:bodyPr>
          <a:lstStyle/>
          <a:p>
            <a:pPr algn="l"/>
            <a:r>
              <a:rPr lang="en-US" sz="2800" kern="0" dirty="0">
                <a:solidFill>
                  <a:srgbClr val="000000"/>
                </a:solidFill>
                <a:latin typeface="Arial"/>
              </a:rPr>
              <a:t>Thanks to Brian Wamhoff, PhD a former Owens lab post-doc for allowing me to use some of his slides and old AHA grant proposals</a:t>
            </a:r>
          </a:p>
          <a:p>
            <a:pPr algn="l"/>
            <a:endParaRPr lang="en-US" sz="2800" kern="0" dirty="0">
              <a:solidFill>
                <a:srgbClr val="000000"/>
              </a:solidFill>
              <a:latin typeface="Arial"/>
            </a:endParaRPr>
          </a:p>
          <a:p>
            <a:pPr algn="l"/>
            <a:r>
              <a:rPr lang="en-US" sz="2800" kern="0" dirty="0">
                <a:solidFill>
                  <a:srgbClr val="000000"/>
                </a:solidFill>
                <a:latin typeface="Arial"/>
              </a:rPr>
              <a:t>Brian is currently Vice President for Research for </a:t>
            </a:r>
            <a:r>
              <a:rPr lang="en-US" sz="2800" kern="0" dirty="0" err="1">
                <a:solidFill>
                  <a:srgbClr val="000000"/>
                </a:solidFill>
                <a:latin typeface="Arial"/>
              </a:rPr>
              <a:t>Hemoshear</a:t>
            </a:r>
            <a:r>
              <a:rPr lang="en-US" sz="2800" kern="0" dirty="0">
                <a:solidFill>
                  <a:srgbClr val="000000"/>
                </a:solidFill>
                <a:latin typeface="Arial"/>
              </a:rPr>
              <a:t>, Inc.</a:t>
            </a:r>
            <a:endParaRPr lang="en-US" sz="2800" dirty="0"/>
          </a:p>
        </p:txBody>
      </p:sp>
    </p:spTree>
    <p:extLst>
      <p:ext uri="{BB962C8B-B14F-4D97-AF65-F5344CB8AC3E}">
        <p14:creationId xmlns:p14="http://schemas.microsoft.com/office/powerpoint/2010/main" val="35521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sz="2400" b="1" dirty="0"/>
              <a:t>G.K. Owens Active Extramural Grants (&gt; $5M/year):</a:t>
            </a:r>
          </a:p>
        </p:txBody>
      </p:sp>
      <p:sp>
        <p:nvSpPr>
          <p:cNvPr id="3" name="Content Placeholder 2"/>
          <p:cNvSpPr>
            <a:spLocks noGrp="1"/>
          </p:cNvSpPr>
          <p:nvPr>
            <p:ph idx="1"/>
          </p:nvPr>
        </p:nvSpPr>
        <p:spPr>
          <a:xfrm>
            <a:off x="38100" y="533400"/>
            <a:ext cx="9105900" cy="6324600"/>
          </a:xfrm>
        </p:spPr>
        <p:txBody>
          <a:bodyPr>
            <a:normAutofit fontScale="70000" lnSpcReduction="20000"/>
          </a:bodyPr>
          <a:lstStyle/>
          <a:p>
            <a:pPr marL="0" lvl="0" indent="0" algn="just">
              <a:spcBef>
                <a:spcPts val="0"/>
              </a:spcBef>
              <a:buNone/>
            </a:pPr>
            <a:r>
              <a:rPr lang="en-US" sz="1400" b="1" dirty="0">
                <a:latin typeface="Arial" panose="020B0604020202020204" pitchFamily="34" charset="0"/>
                <a:ea typeface="Times New Roman" panose="02020603050405020304" pitchFamily="18" charset="0"/>
              </a:rPr>
              <a:t>R01 HL132904</a:t>
            </a:r>
            <a:r>
              <a:rPr lang="en-US" sz="1400" dirty="0">
                <a:latin typeface="Arial" panose="020B0604020202020204" pitchFamily="34" charset="0"/>
                <a:ea typeface="Times New Roman" panose="02020603050405020304" pitchFamily="18" charset="0"/>
              </a:rPr>
              <a:t> 		Gary K Owens (PI)		04/01/2017 – 3/31/2021 	 	 </a:t>
            </a:r>
            <a:r>
              <a:rPr lang="en-US" sz="1400" b="1" dirty="0">
                <a:solidFill>
                  <a:prstClr val="black"/>
                </a:solidFill>
                <a:latin typeface="Arial" panose="020B0604020202020204" pitchFamily="34" charset="0"/>
                <a:ea typeface="Times New Roman" panose="02020603050405020304" pitchFamily="18" charset="0"/>
              </a:rPr>
              <a:t>$651,534/year</a:t>
            </a:r>
            <a:endParaRPr lang="en-US" sz="1500" b="1" dirty="0">
              <a:solidFill>
                <a:prstClr val="black"/>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400" i="1" dirty="0" err="1">
                <a:latin typeface="Arial" panose="020B0604020202020204" pitchFamily="34" charset="0"/>
                <a:ea typeface="Times New Roman" panose="02020603050405020304" pitchFamily="18" charset="0"/>
              </a:rPr>
              <a:t>PDGF</a:t>
            </a:r>
            <a:r>
              <a:rPr lang="en-US" sz="1400" i="1" dirty="0" err="1">
                <a:latin typeface="Symbol" panose="05050102010706020507" pitchFamily="18" charset="2"/>
                <a:ea typeface="Times New Roman" panose="02020603050405020304" pitchFamily="18" charset="0"/>
                <a:cs typeface="Arial" panose="020B0604020202020204" pitchFamily="34" charset="0"/>
              </a:rPr>
              <a:t>b</a:t>
            </a:r>
            <a:r>
              <a:rPr lang="en-US" sz="1400" i="1" dirty="0">
                <a:latin typeface="Arial" panose="020B0604020202020204" pitchFamily="34" charset="0"/>
                <a:ea typeface="Times New Roman" panose="02020603050405020304" pitchFamily="18" charset="0"/>
              </a:rPr>
              <a:t> receptor activation promotes </a:t>
            </a:r>
            <a:r>
              <a:rPr lang="en-US" sz="1400" i="1" dirty="0" err="1">
                <a:latin typeface="Arial" panose="020B0604020202020204" pitchFamily="34" charset="0"/>
                <a:ea typeface="Times New Roman" panose="02020603050405020304" pitchFamily="18" charset="0"/>
              </a:rPr>
              <a:t>athero</a:t>
            </a:r>
            <a:r>
              <a:rPr lang="en-US" sz="1400" i="1" dirty="0">
                <a:latin typeface="Arial" panose="020B0604020202020204" pitchFamily="34" charset="0"/>
                <a:ea typeface="Times New Roman" panose="02020603050405020304" pitchFamily="18" charset="0"/>
              </a:rPr>
              <a:t>-protective changes in SMC phenotype. </a:t>
            </a:r>
            <a:r>
              <a:rPr lang="en-US" sz="1400" dirty="0">
                <a:latin typeface="Arial" panose="020B0604020202020204" pitchFamily="34" charset="0"/>
                <a:ea typeface="Times New Roman" panose="02020603050405020304" pitchFamily="18" charset="0"/>
              </a:rPr>
              <a:t>The focus of this proposal is to test the hypothesis that PDGF</a:t>
            </a:r>
            <a:r>
              <a:rPr lang="en-US" sz="14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400" dirty="0">
                <a:latin typeface="Arial" panose="020B0604020202020204" pitchFamily="34" charset="0"/>
                <a:ea typeface="Times New Roman" panose="02020603050405020304" pitchFamily="18" charset="0"/>
              </a:rPr>
              <a:t>R-dependent phenotypic transitions of SMC within advanced atherosclerotic plaques are beneficial resulting in smaller lesions and augmentation of multiple indices of plaque stability. This grant was received an impact score of 10 (1</a:t>
            </a:r>
            <a:r>
              <a:rPr lang="en-US" sz="1400" baseline="30000" dirty="0">
                <a:latin typeface="Arial" panose="020B0604020202020204" pitchFamily="34" charset="0"/>
                <a:ea typeface="Times New Roman" panose="02020603050405020304" pitchFamily="18" charset="0"/>
              </a:rPr>
              <a:t>st</a:t>
            </a:r>
            <a:r>
              <a:rPr lang="en-US" sz="1400" dirty="0">
                <a:latin typeface="Arial" panose="020B0604020202020204" pitchFamily="34" charset="0"/>
                <a:ea typeface="Times New Roman" panose="02020603050405020304" pitchFamily="18" charset="0"/>
              </a:rPr>
              <a:t> percentile). </a:t>
            </a:r>
          </a:p>
          <a:p>
            <a:pPr marL="0" marR="0" indent="0" algn="just">
              <a:spcBef>
                <a:spcPts val="0"/>
              </a:spcBef>
              <a:spcAft>
                <a:spcPts val="0"/>
              </a:spcAft>
              <a:buNone/>
            </a:pPr>
            <a:endParaRPr lang="en-US" sz="16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400" b="1" dirty="0">
                <a:latin typeface="Arial" panose="020B0604020202020204" pitchFamily="34" charset="0"/>
                <a:ea typeface="Times New Roman" panose="02020603050405020304" pitchFamily="18" charset="0"/>
              </a:rPr>
              <a:t>R01 HL135018		</a:t>
            </a:r>
            <a:r>
              <a:rPr lang="en-US" sz="1400" dirty="0">
                <a:latin typeface="Arial" panose="020B0604020202020204" pitchFamily="34" charset="0"/>
                <a:ea typeface="Times New Roman" panose="02020603050405020304" pitchFamily="18" charset="0"/>
              </a:rPr>
              <a:t>Gary K Owens (PI) 		08/01/2017-04/30/2021	  	</a:t>
            </a:r>
            <a:r>
              <a:rPr lang="en-US" sz="1400" b="1" dirty="0">
                <a:latin typeface="Arial" panose="020B0604020202020204" pitchFamily="34" charset="0"/>
                <a:ea typeface="Times New Roman" panose="02020603050405020304" pitchFamily="18" charset="0"/>
              </a:rPr>
              <a:t>$</a:t>
            </a:r>
            <a:r>
              <a:rPr lang="en-US" sz="1400" b="1" dirty="0">
                <a:solidFill>
                  <a:prstClr val="black"/>
                </a:solidFill>
                <a:latin typeface="Arial" panose="020B0604020202020204" pitchFamily="34" charset="0"/>
                <a:ea typeface="Times New Roman" panose="02020603050405020304" pitchFamily="18" charset="0"/>
              </a:rPr>
              <a:t>766,787/year</a:t>
            </a:r>
            <a:endParaRPr lang="en-US" sz="1600" b="1"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400" i="1" dirty="0">
                <a:latin typeface="Arial" panose="020B0604020202020204" pitchFamily="34" charset="0"/>
                <a:ea typeface="Times New Roman" panose="02020603050405020304" pitchFamily="18" charset="0"/>
              </a:rPr>
              <a:t>Oct4 and Klf4 regulate microvascular SMC-</a:t>
            </a:r>
            <a:r>
              <a:rPr lang="en-US" sz="1400" i="1" dirty="0" err="1">
                <a:latin typeface="Arial" panose="020B0604020202020204" pitchFamily="34" charset="0"/>
                <a:ea typeface="Times New Roman" panose="02020603050405020304" pitchFamily="18" charset="0"/>
              </a:rPr>
              <a:t>pericyte</a:t>
            </a:r>
            <a:r>
              <a:rPr lang="en-US" sz="1400" i="1" dirty="0">
                <a:latin typeface="Arial" panose="020B0604020202020204" pitchFamily="34" charset="0"/>
                <a:ea typeface="Times New Roman" panose="02020603050405020304" pitchFamily="18" charset="0"/>
              </a:rPr>
              <a:t> plasticity and angiogenesis. </a:t>
            </a:r>
            <a:r>
              <a:rPr lang="en-US" sz="1400" dirty="0">
                <a:latin typeface="Arial" panose="020B0604020202020204" pitchFamily="34" charset="0"/>
                <a:ea typeface="Times New Roman" panose="02020603050405020304" pitchFamily="18" charset="0"/>
              </a:rPr>
              <a:t>Studies in this proposal will test the overall hypothesis that the stem cell pluripotency genes Oct4 and Klf4 play a critical role in regulating the plasticity of microvascular SMC-P during vascular remodeling in response to injury and hypoxia, as well as development of microvascular inflammation and dysfunction associated with obesity and metabolic disease. This grant received an impact score of 16 (2</a:t>
            </a:r>
            <a:r>
              <a:rPr lang="en-US" sz="1400" baseline="30000" dirty="0">
                <a:latin typeface="Arial" panose="020B0604020202020204" pitchFamily="34" charset="0"/>
                <a:ea typeface="Times New Roman" panose="02020603050405020304" pitchFamily="18" charset="0"/>
              </a:rPr>
              <a:t>nd</a:t>
            </a:r>
            <a:r>
              <a:rPr lang="en-US" sz="1400" dirty="0">
                <a:latin typeface="Arial" panose="020B0604020202020204" pitchFamily="34" charset="0"/>
                <a:ea typeface="Times New Roman" panose="02020603050405020304" pitchFamily="18" charset="0"/>
              </a:rPr>
              <a:t> percentile). </a:t>
            </a:r>
          </a:p>
          <a:p>
            <a:pPr marL="0" marR="0" indent="0" algn="just">
              <a:spcBef>
                <a:spcPts val="0"/>
              </a:spcBef>
              <a:spcAft>
                <a:spcPts val="0"/>
              </a:spcAft>
              <a:buNone/>
            </a:pPr>
            <a:r>
              <a:rPr lang="en-US" sz="14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400" b="1" dirty="0">
                <a:latin typeface="Arial" panose="020B0604020202020204" pitchFamily="34" charset="0"/>
                <a:ea typeface="Times New Roman" panose="02020603050405020304" pitchFamily="18" charset="0"/>
              </a:rPr>
              <a:t>R01 HL136314</a:t>
            </a:r>
            <a:r>
              <a:rPr lang="en-US" sz="1400" dirty="0">
                <a:latin typeface="Arial" panose="020B0604020202020204" pitchFamily="34" charset="0"/>
                <a:ea typeface="Times New Roman" panose="02020603050405020304" pitchFamily="18" charset="0"/>
              </a:rPr>
              <a:t>		Gary K Owens (PI)		01/01/2018-12/31/2021	   	</a:t>
            </a:r>
            <a:r>
              <a:rPr lang="en-US" sz="1400" b="1" dirty="0">
                <a:latin typeface="Arial" panose="020B0604020202020204" pitchFamily="34" charset="0"/>
                <a:ea typeface="Times New Roman" panose="02020603050405020304" pitchFamily="18" charset="0"/>
              </a:rPr>
              <a:t>$739,747/year</a:t>
            </a:r>
            <a:endParaRPr lang="en-US" sz="1600" b="1" dirty="0">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400" i="1" dirty="0">
                <a:latin typeface="Arial" panose="020B0604020202020204" pitchFamily="34" charset="0"/>
                <a:ea typeface="Times New Roman" panose="02020603050405020304" pitchFamily="18" charset="0"/>
              </a:rPr>
              <a:t>Defining SMC phenotypes critical in late stage atherosclerosis pathogenesis. </a:t>
            </a:r>
            <a:r>
              <a:rPr lang="en-US" sz="1400" dirty="0">
                <a:latin typeface="Arial" panose="020B0604020202020204" pitchFamily="34" charset="0"/>
                <a:ea typeface="Times New Roman" panose="02020603050405020304" pitchFamily="18" charset="0"/>
              </a:rPr>
              <a:t>Studies in this proposal will test the hypothesis that SMC phenotypic transitions can exert dominant </a:t>
            </a:r>
            <a:r>
              <a:rPr lang="en-US" sz="1400" dirty="0" err="1">
                <a:latin typeface="Arial" panose="020B0604020202020204" pitchFamily="34" charset="0"/>
                <a:ea typeface="Times New Roman" panose="02020603050405020304" pitchFamily="18" charset="0"/>
              </a:rPr>
              <a:t>atheroprotective</a:t>
            </a:r>
            <a:r>
              <a:rPr lang="en-US" sz="1400" dirty="0">
                <a:latin typeface="Arial" panose="020B0604020202020204" pitchFamily="34" charset="0"/>
                <a:ea typeface="Times New Roman" panose="02020603050405020304" pitchFamily="18" charset="0"/>
              </a:rPr>
              <a:t> or </a:t>
            </a:r>
            <a:r>
              <a:rPr lang="en-US" sz="1400" dirty="0" err="1">
                <a:latin typeface="Arial" panose="020B0604020202020204" pitchFamily="34" charset="0"/>
                <a:ea typeface="Times New Roman" panose="02020603050405020304" pitchFamily="18" charset="0"/>
              </a:rPr>
              <a:t>atheropromoting</a:t>
            </a:r>
            <a:r>
              <a:rPr lang="en-US" sz="1400" dirty="0">
                <a:latin typeface="Arial" panose="020B0604020202020204" pitchFamily="34" charset="0"/>
                <a:ea typeface="Times New Roman" panose="02020603050405020304" pitchFamily="18" charset="0"/>
              </a:rPr>
              <a:t> effects on atherosclerotic lesion pathogenesis and should be one of the primary therapeutic targets for treating advanced atherosclerosis. This grant received an impact score of 16 (1</a:t>
            </a:r>
            <a:r>
              <a:rPr lang="en-US" sz="1400" baseline="30000" dirty="0">
                <a:latin typeface="Arial" panose="020B0604020202020204" pitchFamily="34" charset="0"/>
                <a:ea typeface="Times New Roman" panose="02020603050405020304" pitchFamily="18" charset="0"/>
              </a:rPr>
              <a:t>st</a:t>
            </a:r>
            <a:r>
              <a:rPr lang="en-US" sz="1400" dirty="0">
                <a:latin typeface="Arial" panose="020B0604020202020204" pitchFamily="34" charset="0"/>
                <a:ea typeface="Times New Roman" panose="02020603050405020304" pitchFamily="18" charset="0"/>
              </a:rPr>
              <a:t> percentile).</a:t>
            </a:r>
          </a:p>
          <a:p>
            <a:pPr marL="0" marR="0" indent="0" algn="just">
              <a:spcBef>
                <a:spcPts val="0"/>
              </a:spcBef>
              <a:spcAft>
                <a:spcPts val="0"/>
              </a:spcAft>
              <a:buNone/>
            </a:pPr>
            <a:endParaRPr lang="en-US" sz="1400" dirty="0">
              <a:latin typeface="Arial" panose="020B0604020202020204" pitchFamily="34" charset="0"/>
              <a:ea typeface="Times New Roman" panose="02020603050405020304" pitchFamily="18" charset="0"/>
            </a:endParaRPr>
          </a:p>
          <a:p>
            <a:pPr marL="0" marR="0" indent="0" algn="just">
              <a:spcBef>
                <a:spcPts val="0"/>
              </a:spcBef>
              <a:spcAft>
                <a:spcPts val="0"/>
              </a:spcAft>
              <a:buNone/>
            </a:pPr>
            <a:endParaRPr lang="en-US" sz="1400" b="1" dirty="0">
              <a:latin typeface="Arial" panose="020B0604020202020204" pitchFamily="34" charset="0"/>
              <a:ea typeface="Times New Roman" panose="02020603050405020304" pitchFamily="18" charset="0"/>
            </a:endParaRPr>
          </a:p>
          <a:p>
            <a:pPr marL="0" lvl="0" indent="0" algn="just">
              <a:spcBef>
                <a:spcPts val="0"/>
              </a:spcBef>
              <a:buNone/>
            </a:pPr>
            <a:r>
              <a:rPr lang="en-U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R01 HL141425-01</a:t>
            </a:r>
            <a:r>
              <a:rPr 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GK Owens (PI) 			2/01/2019-1/30/2023		</a:t>
            </a:r>
            <a:r>
              <a:rPr lang="en-US" sz="1400" b="1" dirty="0">
                <a:solidFill>
                  <a:prstClr val="black"/>
                </a:solidFill>
                <a:latin typeface="Arial" panose="020B0604020202020204" pitchFamily="34" charset="0"/>
                <a:ea typeface="Times New Roman" panose="02020603050405020304" pitchFamily="18" charset="0"/>
                <a:cs typeface="Arial" panose="020B0604020202020204" pitchFamily="34" charset="0"/>
              </a:rPr>
              <a:t>$794,598/year</a:t>
            </a:r>
          </a:p>
          <a:p>
            <a:pPr marL="0" lvl="0" indent="0" algn="just">
              <a:spcBef>
                <a:spcPts val="0"/>
              </a:spcBef>
              <a:buNone/>
            </a:pPr>
            <a:r>
              <a:rPr lang="en-US" sz="1400" i="1" dirty="0">
                <a:solidFill>
                  <a:prstClr val="black"/>
                </a:solidFill>
                <a:latin typeface="Arial" panose="020B0604020202020204" pitchFamily="34" charset="0"/>
                <a:ea typeface="Times New Roman" panose="02020603050405020304" pitchFamily="18" charset="0"/>
                <a:cs typeface="Arial" panose="020B0604020202020204" pitchFamily="34" charset="0"/>
              </a:rPr>
              <a:t>IL1beta signaling in SMC promotes beneficial changes in late stage atherosclerotic lesion pathogenesis. </a:t>
            </a:r>
            <a:r>
              <a:rPr 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The major goals of this project are to investigate the mechanisms by which IL1b and IL1 receptor signaling in smooth muscle cells, macrophages, and/or endothelial cells promote stabilization of late stage atherosclerotic plaques. It was reviewed by AICS June 2018 and received a priority score of 26 (6</a:t>
            </a:r>
            <a:r>
              <a:rPr lang="en-US" sz="1400" baseline="30000" dirty="0">
                <a:solidFill>
                  <a:prstClr val="black"/>
                </a:solidFill>
                <a:latin typeface="Arial" panose="020B0604020202020204" pitchFamily="34" charset="0"/>
                <a:ea typeface="Times New Roman" panose="02020603050405020304" pitchFamily="18" charset="0"/>
                <a:cs typeface="Arial" panose="020B0604020202020204" pitchFamily="34" charset="0"/>
              </a:rPr>
              <a:t>th</a:t>
            </a:r>
            <a:r>
              <a:rPr 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rPr>
              <a:t> percentile).  </a:t>
            </a:r>
          </a:p>
          <a:p>
            <a:pPr marL="0" lvl="0" indent="0">
              <a:buNone/>
            </a:pPr>
            <a:endParaRPr lang="en-US" sz="1400" dirty="0">
              <a:solidFill>
                <a:prstClr val="black"/>
              </a:solidFill>
              <a:latin typeface="Arial" panose="020B0604020202020204" pitchFamily="34" charset="0"/>
              <a:cs typeface="Arial" panose="020B0604020202020204" pitchFamily="34" charset="0"/>
            </a:endParaRPr>
          </a:p>
          <a:p>
            <a:pPr marL="0" lvl="0" indent="0">
              <a:buNone/>
            </a:pPr>
            <a:r>
              <a:rPr lang="en-US" sz="1400" b="1" dirty="0">
                <a:solidFill>
                  <a:prstClr val="black"/>
                </a:solidFill>
                <a:latin typeface="Arial" panose="020B0604020202020204" pitchFamily="34" charset="0"/>
                <a:cs typeface="Arial" panose="020B0604020202020204" pitchFamily="34" charset="0"/>
              </a:rPr>
              <a:t>Leducq Foundation </a:t>
            </a:r>
            <a:r>
              <a:rPr lang="en-US" sz="1400" b="1" dirty="0" err="1">
                <a:solidFill>
                  <a:prstClr val="black"/>
                </a:solidFill>
                <a:latin typeface="Arial" panose="020B0604020202020204" pitchFamily="34" charset="0"/>
                <a:cs typeface="Arial" panose="020B0604020202020204" pitchFamily="34" charset="0"/>
              </a:rPr>
              <a:t>TransAtlantic</a:t>
            </a:r>
            <a:r>
              <a:rPr lang="en-US" sz="1400" b="1" dirty="0">
                <a:solidFill>
                  <a:prstClr val="black"/>
                </a:solidFill>
                <a:latin typeface="Arial" panose="020B0604020202020204" pitchFamily="34" charset="0"/>
                <a:cs typeface="Arial" panose="020B0604020202020204" pitchFamily="34" charset="0"/>
              </a:rPr>
              <a:t> Network</a:t>
            </a:r>
            <a:r>
              <a:rPr lang="en-US" sz="1400" dirty="0">
                <a:solidFill>
                  <a:prstClr val="black"/>
                </a:solidFill>
                <a:latin typeface="Arial" panose="020B0604020202020204" pitchFamily="34" charset="0"/>
                <a:cs typeface="Arial" panose="020B0604020202020204" pitchFamily="34" charset="0"/>
              </a:rPr>
              <a:t>      GK Owens (co-PI)       01/2019-12/2024	  </a:t>
            </a:r>
            <a:r>
              <a:rPr lang="en-US" sz="1400" b="1" dirty="0">
                <a:solidFill>
                  <a:prstClr val="black"/>
                </a:solidFill>
                <a:latin typeface="Arial" panose="020B0604020202020204" pitchFamily="34" charset="0"/>
                <a:cs typeface="Arial" panose="020B0604020202020204" pitchFamily="34" charset="0"/>
              </a:rPr>
              <a:t>		$6M for 5 years</a:t>
            </a:r>
            <a:endParaRPr lang="en-US" sz="1400" dirty="0">
              <a:solidFill>
                <a:prstClr val="black"/>
              </a:solidFill>
              <a:latin typeface="Arial" panose="020B0604020202020204" pitchFamily="34" charset="0"/>
              <a:cs typeface="Arial" panose="020B0604020202020204" pitchFamily="34" charset="0"/>
            </a:endParaRPr>
          </a:p>
          <a:p>
            <a:pPr marL="0" lvl="0" indent="0" algn="just">
              <a:lnSpc>
                <a:spcPct val="107000"/>
              </a:lnSpc>
              <a:spcBef>
                <a:spcPts val="0"/>
              </a:spcBef>
              <a:buNone/>
              <a:tabLst>
                <a:tab pos="270510" algn="l"/>
                <a:tab pos="540385" algn="l"/>
                <a:tab pos="720090" algn="l"/>
              </a:tabLst>
            </a:pPr>
            <a:r>
              <a:rPr lang="en-US" sz="1400" i="1" dirty="0">
                <a:solidFill>
                  <a:prstClr val="black"/>
                </a:solidFill>
                <a:latin typeface="Arial" panose="020B0604020202020204" pitchFamily="34" charset="0"/>
                <a:cs typeface="Arial" panose="020B0604020202020204" pitchFamily="34" charset="0"/>
              </a:rPr>
              <a:t>Defining the Roles of Smooth Muscle Cells and Other Extracellular Matrix Producing Cells in Late Stage Atherosclerotic Plaque Pathogenesis (</a:t>
            </a:r>
            <a:r>
              <a:rPr lang="en-US" sz="1400" i="1" dirty="0" err="1">
                <a:solidFill>
                  <a:prstClr val="black"/>
                </a:solidFill>
                <a:latin typeface="Arial" panose="020B0604020202020204" pitchFamily="34" charset="0"/>
                <a:cs typeface="Arial" panose="020B0604020202020204" pitchFamily="34" charset="0"/>
              </a:rPr>
              <a:t>PlaqOmics</a:t>
            </a:r>
            <a:r>
              <a:rPr lang="en-US" sz="1400" i="1" dirty="0">
                <a:solidFill>
                  <a:prstClr val="black"/>
                </a:solidFill>
                <a:latin typeface="Arial" panose="020B0604020202020204" pitchFamily="34" charset="0"/>
                <a:cs typeface="Arial" panose="020B0604020202020204" pitchFamily="34" charset="0"/>
              </a:rPr>
              <a:t>).  </a:t>
            </a:r>
            <a:r>
              <a:rPr lang="en-US" sz="1400" dirty="0">
                <a:solidFill>
                  <a:prstClr val="black"/>
                </a:solidFill>
                <a:latin typeface="Arial" panose="020B0604020202020204" pitchFamily="34" charset="0"/>
                <a:cs typeface="Arial" panose="020B0604020202020204" pitchFamily="34" charset="0"/>
              </a:rPr>
              <a:t>My European co-PI is Gerard Pasterkamp, UMC Utrecht. It also includes labs for Mount Sinai (Johan </a:t>
            </a:r>
            <a:r>
              <a:rPr lang="en-US" sz="1400" dirty="0" err="1">
                <a:solidFill>
                  <a:prstClr val="black"/>
                </a:solidFill>
                <a:latin typeface="Arial" panose="020B0604020202020204" pitchFamily="34" charset="0"/>
                <a:cs typeface="Arial" panose="020B0604020202020204" pitchFamily="34" charset="0"/>
              </a:rPr>
              <a:t>Borkergren</a:t>
            </a:r>
            <a:r>
              <a:rPr lang="en-US" sz="1400" dirty="0">
                <a:solidFill>
                  <a:prstClr val="black"/>
                </a:solidFill>
                <a:latin typeface="Arial" panose="020B0604020202020204" pitchFamily="34" charset="0"/>
                <a:cs typeface="Arial" panose="020B0604020202020204" pitchFamily="34" charset="0"/>
              </a:rPr>
              <a:t>), U Lubeck(J Erdmann), Kings College London (M Mayr), U Munich (M Joner and H Schunkert), </a:t>
            </a:r>
            <a:r>
              <a:rPr lang="en-US" sz="1400" dirty="0" err="1">
                <a:solidFill>
                  <a:prstClr val="black"/>
                </a:solidFill>
                <a:latin typeface="Arial" panose="020B0604020202020204" pitchFamily="34" charset="0"/>
                <a:cs typeface="Arial" panose="020B0604020202020204" pitchFamily="34" charset="0"/>
              </a:rPr>
              <a:t>CVPath</a:t>
            </a:r>
            <a:r>
              <a:rPr lang="en-US" sz="1400" dirty="0">
                <a:solidFill>
                  <a:prstClr val="black"/>
                </a:solidFill>
                <a:latin typeface="Arial" panose="020B0604020202020204" pitchFamily="34" charset="0"/>
                <a:cs typeface="Arial" panose="020B0604020202020204" pitchFamily="34" charset="0"/>
              </a:rPr>
              <a:t> USA (R </a:t>
            </a:r>
            <a:r>
              <a:rPr lang="en-US" sz="1400" dirty="0" err="1">
                <a:solidFill>
                  <a:prstClr val="black"/>
                </a:solidFill>
                <a:latin typeface="Arial" panose="020B0604020202020204" pitchFamily="34" charset="0"/>
                <a:cs typeface="Arial" panose="020B0604020202020204" pitchFamily="34" charset="0"/>
              </a:rPr>
              <a:t>Vermani</a:t>
            </a:r>
            <a:r>
              <a:rPr lang="en-US" sz="1400" dirty="0">
                <a:solidFill>
                  <a:prstClr val="black"/>
                </a:solidFill>
                <a:latin typeface="Arial" panose="020B0604020202020204" pitchFamily="34" charset="0"/>
                <a:cs typeface="Arial" panose="020B0604020202020204" pitchFamily="34" charset="0"/>
              </a:rPr>
              <a:t>) and Stanford (N Leeper). </a:t>
            </a:r>
            <a:r>
              <a:rPr lang="en-US" sz="1400" b="1" dirty="0">
                <a:solidFill>
                  <a:prstClr val="black"/>
                </a:solidFill>
                <a:latin typeface="Arial" panose="020B0604020202020204" pitchFamily="34" charset="0"/>
                <a:ea typeface="MS Mincho"/>
                <a:cs typeface="Arial" panose="020B0604020202020204" pitchFamily="34" charset="0"/>
              </a:rPr>
              <a:t>Our overall hypothesis is that detrimental reprogramming of SMC destabilizes atherosclerotic plaques and that there are critical genetic determinants of CAD risk that act in part by impacting SMC phenotypic transitions. </a:t>
            </a:r>
          </a:p>
          <a:p>
            <a:pPr marL="0" lvl="0" indent="0" algn="just">
              <a:lnSpc>
                <a:spcPct val="107000"/>
              </a:lnSpc>
              <a:spcBef>
                <a:spcPts val="0"/>
              </a:spcBef>
              <a:buNone/>
              <a:tabLst>
                <a:tab pos="270510" algn="l"/>
                <a:tab pos="540385" algn="l"/>
                <a:tab pos="720090" algn="l"/>
              </a:tabLst>
            </a:pPr>
            <a:endParaRPr lang="en-US" sz="1400" b="1" dirty="0">
              <a:solidFill>
                <a:prstClr val="black"/>
              </a:solidFill>
              <a:latin typeface="Arial" panose="020B0604020202020204" pitchFamily="34" charset="0"/>
              <a:ea typeface="MS Mincho"/>
              <a:cs typeface="Arial" panose="020B0604020202020204" pitchFamily="34" charset="0"/>
            </a:endParaRPr>
          </a:p>
          <a:p>
            <a:pPr marL="0" lvl="0" indent="0" algn="just">
              <a:lnSpc>
                <a:spcPct val="107000"/>
              </a:lnSpc>
              <a:spcBef>
                <a:spcPts val="0"/>
              </a:spcBef>
              <a:buNone/>
              <a:tabLst>
                <a:tab pos="270510" algn="l"/>
                <a:tab pos="540385" algn="l"/>
                <a:tab pos="720090" algn="l"/>
              </a:tabLst>
            </a:pPr>
            <a:r>
              <a:rPr lang="en-US" sz="1400" b="1" dirty="0">
                <a:latin typeface="Arial" panose="020B0604020202020204" pitchFamily="34" charset="0"/>
                <a:ea typeface="Times New Roman" panose="02020603050405020304" pitchFamily="18" charset="0"/>
              </a:rPr>
              <a:t>UVA-AstraZeneca Cardiovascular Research Alliance</a:t>
            </a:r>
            <a:r>
              <a:rPr lang="en-US" sz="1400" dirty="0">
                <a:latin typeface="Arial" panose="020B0604020202020204" pitchFamily="34" charset="0"/>
                <a:ea typeface="Times New Roman" panose="02020603050405020304" pitchFamily="18" charset="0"/>
              </a:rPr>
              <a:t> Gary K. Owens (Director)        12/01/09- 12/31/2020 (NCE)    	</a:t>
            </a:r>
            <a:r>
              <a:rPr lang="en-US" sz="1400" b="1" dirty="0">
                <a:latin typeface="Arial" panose="020B0604020202020204" pitchFamily="34" charset="0"/>
                <a:ea typeface="Times New Roman" panose="02020603050405020304" pitchFamily="18" charset="0"/>
              </a:rPr>
              <a:t>$650,000/year</a:t>
            </a:r>
            <a:endParaRPr lang="en-US" sz="1600" b="1" dirty="0">
              <a:latin typeface="Times New Roman" panose="02020603050405020304" pitchFamily="18" charset="0"/>
              <a:ea typeface="Times New Roman" panose="02020603050405020304" pitchFamily="18" charset="0"/>
            </a:endParaRPr>
          </a:p>
          <a:p>
            <a:pPr marL="0" indent="0">
              <a:buNone/>
            </a:pPr>
            <a:r>
              <a:rPr lang="en-US" sz="1400" dirty="0">
                <a:latin typeface="Arial" panose="020B0604020202020204" pitchFamily="34" charset="0"/>
                <a:ea typeface="Times New Roman" panose="02020603050405020304" pitchFamily="18" charset="0"/>
              </a:rPr>
              <a:t>This is a research alliance between the UVA CVRC and the CV Group at AstraZeneca Pharmaceutical that is directed by Dr. Owens. It currently provides $650K in base funding each year in support of team-based translational research projects currently focused on heart failure, atherosclerosis, and vascular complications of diabetes and metabolic disease. AstraZeneca also provides additional funding for ongoing projects  and since 2009 they have provided &gt;$11M in funding for nearly 80 PIs at UVA. </a:t>
            </a:r>
          </a:p>
          <a:p>
            <a:pPr marL="0" marR="0" indent="0" algn="just">
              <a:spcBef>
                <a:spcPts val="0"/>
              </a:spcBef>
              <a:spcAft>
                <a:spcPts val="0"/>
              </a:spcAft>
              <a:buNone/>
            </a:pPr>
            <a:endParaRPr lang="en-US" sz="1400" dirty="0">
              <a:latin typeface="Arial" panose="020B0604020202020204" pitchFamily="34" charset="0"/>
              <a:ea typeface="Times New Roman" panose="02020603050405020304" pitchFamily="18" charset="0"/>
            </a:endParaRPr>
          </a:p>
          <a:p>
            <a:pPr marL="0" lvl="0" indent="0">
              <a:buNone/>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en-US" sz="1400" b="1" dirty="0">
                <a:latin typeface="Arial" panose="020B0604020202020204" pitchFamily="34" charset="0"/>
                <a:ea typeface="Times New Roman" panose="02020603050405020304" pitchFamily="18" charset="0"/>
                <a:cs typeface="Arial" panose="020B0604020202020204" pitchFamily="34" charset="0"/>
              </a:rPr>
              <a:t>T32 HL007284-42 </a:t>
            </a:r>
            <a:r>
              <a:rPr lang="en-US" sz="1400" dirty="0">
                <a:latin typeface="Arial" panose="020B0604020202020204" pitchFamily="34" charset="0"/>
                <a:ea typeface="Times New Roman" panose="02020603050405020304" pitchFamily="18" charset="0"/>
                <a:cs typeface="Arial" panose="020B0604020202020204" pitchFamily="34" charset="0"/>
              </a:rPr>
              <a:t>			Gary K. Owens (PI)	     </a:t>
            </a:r>
            <a:r>
              <a:rPr 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07/01/1977</a:t>
            </a:r>
            <a:r>
              <a:rPr lang="en-US" sz="1400" dirty="0">
                <a:latin typeface="Arial" panose="020B0604020202020204" pitchFamily="34" charset="0"/>
                <a:ea typeface="Times New Roman" panose="02020603050405020304" pitchFamily="18" charset="0"/>
                <a:cs typeface="Arial" panose="020B0604020202020204" pitchFamily="34" charset="0"/>
              </a:rPr>
              <a:t>-6/30/2022	  </a:t>
            </a:r>
            <a:r>
              <a:rPr lang="en-US" sz="1400" b="1" dirty="0">
                <a:solidFill>
                  <a:prstClr val="black"/>
                </a:solidFill>
                <a:latin typeface="Arial" panose="020B0604020202020204" pitchFamily="34" charset="0"/>
                <a:cs typeface="Arial" panose="020B0604020202020204" pitchFamily="34" charset="0"/>
              </a:rPr>
              <a:t>$814,290/year</a:t>
            </a:r>
            <a:endParaRPr lang="en-US" sz="1400" dirty="0">
              <a:solidFill>
                <a:prstClr val="black"/>
              </a:solidFill>
              <a:latin typeface="Arial" panose="020B0604020202020204" pitchFamily="34" charset="0"/>
              <a:cs typeface="Arial" panose="020B0604020202020204" pitchFamily="34" charset="0"/>
            </a:endParaRPr>
          </a:p>
          <a:p>
            <a:pPr marL="0" marR="0" indent="0" algn="just">
              <a:spcBef>
                <a:spcPts val="0"/>
              </a:spcBef>
              <a:spcAft>
                <a:spcPts val="0"/>
              </a:spcAft>
              <a:buNone/>
            </a:pPr>
            <a:r>
              <a:rPr lang="en-US" sz="1400" i="1" dirty="0">
                <a:solidFill>
                  <a:prstClr val="black"/>
                </a:solidFill>
                <a:latin typeface="Arial" panose="020B0604020202020204" pitchFamily="34" charset="0"/>
                <a:ea typeface="Times New Roman" panose="02020603050405020304" pitchFamily="18" charset="0"/>
                <a:cs typeface="Arial" panose="020B0604020202020204" pitchFamily="34" charset="0"/>
              </a:rPr>
              <a:t>Basic Cardiovascular Training Grant. </a:t>
            </a:r>
            <a:r>
              <a:rPr lang="en-US" sz="1400" dirty="0">
                <a:latin typeface="Arial" panose="020B0604020202020204" pitchFamily="34" charset="0"/>
                <a:cs typeface="Arial" panose="020B0604020202020204" pitchFamily="34" charset="0"/>
              </a:rPr>
              <a:t>This training grant supports 8 pre-doctoral students and 8 post-doctoral fellows per year.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b="1" dirty="0">
                <a:latin typeface="Arial" panose="020B0604020202020204" pitchFamily="34" charset="0"/>
                <a:cs typeface="Arial" panose="020B0604020202020204" pitchFamily="34" charset="0"/>
              </a:rPr>
              <a:t>R25 HL088724-11</a:t>
            </a:r>
            <a:r>
              <a:rPr lang="en-US" sz="1400" dirty="0">
                <a:latin typeface="Arial" panose="020B0604020202020204" pitchFamily="34" charset="0"/>
                <a:cs typeface="Arial" panose="020B0604020202020204" pitchFamily="34" charset="0"/>
              </a:rPr>
              <a:t> 			Gary K. Owens (PI)	     05/01/2007-6/30/2023	  </a:t>
            </a:r>
            <a:r>
              <a:rPr lang="en-US" sz="1400" b="1" dirty="0">
                <a:solidFill>
                  <a:prstClr val="black"/>
                </a:solidFill>
                <a:latin typeface="Arial" panose="020B0604020202020204" pitchFamily="34" charset="0"/>
                <a:cs typeface="Arial" panose="020B0604020202020204" pitchFamily="34" charset="0"/>
              </a:rPr>
              <a:t> $133,448/year</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Short Term Training to Increase Diversity in Health Related Research. This training grant supports stipends for 15 URM students in our SRIP each summer. </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11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2240071"/>
            <a:ext cx="83058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3" charset="0"/>
            </a:endParaRPr>
          </a:p>
        </p:txBody>
      </p:sp>
      <p:sp>
        <p:nvSpPr>
          <p:cNvPr id="20482" name="Text Box 4"/>
          <p:cNvSpPr txBox="1">
            <a:spLocks noChangeArrowheads="1"/>
          </p:cNvSpPr>
          <p:nvPr/>
        </p:nvSpPr>
        <p:spPr bwMode="auto">
          <a:xfrm>
            <a:off x="685800" y="1600200"/>
            <a:ext cx="7772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buFontTx/>
              <a:buAutoNum type="arabicPeriod"/>
            </a:pPr>
            <a:r>
              <a:rPr lang="en-US" sz="2800" b="1" dirty="0"/>
              <a:t>My personal experiences with the AHA</a:t>
            </a:r>
          </a:p>
          <a:p>
            <a:pPr algn="l" eaLnBrk="1" hangingPunct="1">
              <a:buFontTx/>
              <a:buAutoNum type="arabicPeriod"/>
            </a:pPr>
            <a:endParaRPr lang="en-US" sz="2800" b="1" dirty="0"/>
          </a:p>
          <a:p>
            <a:pPr algn="l" eaLnBrk="1" hangingPunct="1">
              <a:buFontTx/>
              <a:buAutoNum type="arabicPeriod"/>
            </a:pPr>
            <a:r>
              <a:rPr lang="en-US" sz="2800" b="1" dirty="0"/>
              <a:t>General Information and Deadlines</a:t>
            </a:r>
          </a:p>
          <a:p>
            <a:pPr algn="l" eaLnBrk="1" hangingPunct="1">
              <a:buFontTx/>
              <a:buAutoNum type="arabicPeriod"/>
            </a:pPr>
            <a:endParaRPr lang="en-US" sz="2800" b="1" dirty="0"/>
          </a:p>
          <a:p>
            <a:pPr algn="l" eaLnBrk="1" hangingPunct="1">
              <a:buFontTx/>
              <a:buAutoNum type="arabicPeriod"/>
            </a:pPr>
            <a:r>
              <a:rPr lang="en-US" sz="2800" b="1" dirty="0"/>
              <a:t>How the Review Process Works</a:t>
            </a:r>
          </a:p>
          <a:p>
            <a:pPr algn="l" eaLnBrk="1" hangingPunct="1"/>
            <a:r>
              <a:rPr lang="en-US" sz="2800" b="1" dirty="0"/>
              <a:t>		</a:t>
            </a:r>
          </a:p>
          <a:p>
            <a:pPr algn="l" eaLnBrk="1" hangingPunct="1"/>
            <a:r>
              <a:rPr lang="en-US" sz="2800" b="1" dirty="0"/>
              <a:t>4. How to write a successful grant proposal</a:t>
            </a:r>
          </a:p>
        </p:txBody>
      </p:sp>
      <p:sp>
        <p:nvSpPr>
          <p:cNvPr id="20483" name="Text Box 5"/>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200" b="1">
                <a:solidFill>
                  <a:srgbClr val="FF0000"/>
                </a:solidFill>
              </a:rPr>
              <a:t>"Optimizing your funding success with the American Heart Association"</a:t>
            </a:r>
          </a:p>
        </p:txBody>
      </p:sp>
    </p:spTree>
    <p:extLst>
      <p:ext uri="{BB962C8B-B14F-4D97-AF65-F5344CB8AC3E}">
        <p14:creationId xmlns:p14="http://schemas.microsoft.com/office/powerpoint/2010/main" val="38519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27000" y="1300970"/>
            <a:ext cx="89916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b="1" dirty="0"/>
              <a:t>Objective</a:t>
            </a:r>
            <a:br>
              <a:rPr lang="en-US" b="1" dirty="0"/>
            </a:br>
            <a:r>
              <a:rPr lang="en-US" dirty="0"/>
              <a:t>To enhance the integrated research and clinical training of promising students who are matriculated in pre-doctoral or clinical health professional degree training programs and who intend careers as scientists, physician-scientists or other clinician-scientists, or related careers aimed at improving global cardiovascular health.</a:t>
            </a:r>
            <a:br>
              <a:rPr lang="en-US" dirty="0"/>
            </a:br>
            <a:br>
              <a:rPr lang="en-US" b="1" dirty="0"/>
            </a:br>
            <a:r>
              <a:rPr lang="en-US" b="1" dirty="0"/>
              <a:t>Science Focus</a:t>
            </a:r>
            <a:br>
              <a:rPr lang="en-US" b="1" dirty="0"/>
            </a:br>
            <a:r>
              <a:rPr lang="en-US" dirty="0"/>
              <a:t>All basic, clinical, behavioral, translational and population research broadly related to cardiovascular function and disease and stroke, or to related clinical, basic science, bioengineering or biotechnology, and public health problems.</a:t>
            </a:r>
          </a:p>
          <a:p>
            <a:pPr algn="l"/>
            <a:endParaRPr lang="en-US" dirty="0"/>
          </a:p>
          <a:p>
            <a:pPr algn="l"/>
            <a:r>
              <a:rPr lang="en-US" b="1" dirty="0">
                <a:solidFill>
                  <a:srgbClr val="FF0000"/>
                </a:solidFill>
              </a:rPr>
              <a:t>The 2020 Deadline for AHA Pre-Doctoral Grants is August 14, 2020 and August 15</a:t>
            </a:r>
            <a:r>
              <a:rPr lang="en-US" b="1" baseline="30000" dirty="0">
                <a:solidFill>
                  <a:srgbClr val="FF0000"/>
                </a:solidFill>
              </a:rPr>
              <a:t>th</a:t>
            </a:r>
            <a:r>
              <a:rPr lang="en-US" b="1" dirty="0">
                <a:solidFill>
                  <a:srgbClr val="FF0000"/>
                </a:solidFill>
              </a:rPr>
              <a:t> for Post-Doctoral Grants. Also, please remember that your grant needs to be into the UVA Grants Office at least one week prior to this deadline!</a:t>
            </a:r>
          </a:p>
          <a:p>
            <a:pPr algn="l"/>
            <a:endParaRPr lang="en-US" b="1" dirty="0">
              <a:solidFill>
                <a:srgbClr val="FF0000"/>
              </a:solidFill>
            </a:endParaRPr>
          </a:p>
          <a:p>
            <a:pPr algn="l"/>
            <a:r>
              <a:rPr lang="en-US" b="1" dirty="0">
                <a:solidFill>
                  <a:srgbClr val="FF0000"/>
                </a:solidFill>
              </a:rPr>
              <a:t>Allow plenty of time for multiple rounds of revision by your mentor and others (including a </a:t>
            </a:r>
            <a:r>
              <a:rPr lang="en-US" b="1" u="sng" dirty="0">
                <a:solidFill>
                  <a:srgbClr val="FF0000"/>
                </a:solidFill>
              </a:rPr>
              <a:t>CVTG Grant Brewing Session</a:t>
            </a:r>
            <a:r>
              <a:rPr lang="en-US" b="1" dirty="0">
                <a:solidFill>
                  <a:srgbClr val="FF0000"/>
                </a:solidFill>
              </a:rPr>
              <a:t>), and for doing all the regulatory paperwork. I recommend starting to draft your specific aims including a testable hypothesis NOW!</a:t>
            </a:r>
          </a:p>
        </p:txBody>
      </p:sp>
      <p:sp>
        <p:nvSpPr>
          <p:cNvPr id="18435" name="Rectangle 5"/>
          <p:cNvSpPr>
            <a:spLocks noChangeArrowheads="1"/>
          </p:cNvSpPr>
          <p:nvPr/>
        </p:nvSpPr>
        <p:spPr bwMode="auto">
          <a:xfrm>
            <a:off x="2428378" y="177225"/>
            <a:ext cx="42146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r>
              <a:rPr lang="en-US" sz="3200" b="1" dirty="0">
                <a:solidFill>
                  <a:srgbClr val="FF0000"/>
                </a:solidFill>
              </a:rPr>
              <a:t>General Information:</a:t>
            </a:r>
          </a:p>
        </p:txBody>
      </p:sp>
      <p:sp>
        <p:nvSpPr>
          <p:cNvPr id="2" name="TextBox 1"/>
          <p:cNvSpPr txBox="1"/>
          <p:nvPr/>
        </p:nvSpPr>
        <p:spPr>
          <a:xfrm>
            <a:off x="304800" y="677350"/>
            <a:ext cx="8077200" cy="523220"/>
          </a:xfrm>
          <a:prstGeom prst="rect">
            <a:avLst/>
          </a:prstGeom>
          <a:noFill/>
        </p:spPr>
        <p:txBody>
          <a:bodyPr wrap="square" rtlCol="0">
            <a:spAutoFit/>
          </a:bodyPr>
          <a:lstStyle/>
          <a:p>
            <a:pPr algn="l"/>
            <a:r>
              <a:rPr lang="en-US" sz="1400">
                <a:hlinkClick r:id="rId3">
                  <a:extLst>
                    <a:ext uri="{A12FA001-AC4F-418D-AE19-62706E023703}">
                      <ahyp:hlinkClr xmlns:ahyp="http://schemas.microsoft.com/office/drawing/2018/hyperlinkcolor" val="tx"/>
                    </a:ext>
                  </a:extLst>
                </a:hlinkClick>
              </a:rPr>
              <a:t>https://professional.heart.org/professional/ResearchPrograms/ApplicationInformation/UCM_443316_Predoctoral-Fellowship.jsp</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calcmode="lin" valueType="num">
                                      <p:cBhvr additive="base">
                                        <p:cTn id="13"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anim calcmode="lin" valueType="num">
                                      <p:cBhvr additive="base">
                                        <p:cTn id="19"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381000"/>
            <a:ext cx="7443132"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CC0033"/>
                </a:solidFill>
                <a:effectLst/>
                <a:latin typeface="Arial" pitchFamily="34" charset="0"/>
                <a:ea typeface="ＭＳ Ｐゴシック" pitchFamily="34" charset="-128"/>
              </a:rPr>
              <a:t>2018- 2019 AHA Grant Success Rates</a:t>
            </a:r>
          </a:p>
          <a:p>
            <a:pPr lvl="0" eaLnBrk="0" fontAlgn="ctr" hangingPunct="0"/>
            <a:endParaRPr lang="en-US" sz="2000" dirty="0">
              <a:latin typeface="Arial" pitchFamily="34" charset="0"/>
              <a:ea typeface="ＭＳ Ｐゴシック" pitchFamily="34" charset="-128"/>
              <a:hlinkClick r:id="rId2"/>
            </a:endParaRPr>
          </a:p>
          <a:p>
            <a:pPr lvl="0" eaLnBrk="0" fontAlgn="ctr" hangingPunct="0"/>
            <a:r>
              <a:rPr lang="en-US" sz="2000" dirty="0">
                <a:hlinkClick r:id="rId3"/>
              </a:rPr>
              <a:t>https://professional.heart.org/professional/ResearchPrograms/AHAResearchAccomplishments/TopAdvancesInResearch/UCM_444458_Success-Rates.jsp</a:t>
            </a:r>
            <a:endParaRPr kumimoji="0" lang="en-US" sz="2000" b="0" i="0" u="none" strike="noStrike" cap="none" normalizeH="0" baseline="0" dirty="0">
              <a:ln>
                <a:noFill/>
              </a:ln>
              <a:solidFill>
                <a:schemeClr val="tx1"/>
              </a:solidFill>
              <a:effectLst/>
              <a:latin typeface="Arial" pitchFamily="34" charset="0"/>
              <a:ea typeface="ＭＳ Ｐゴシック" pitchFamily="34" charset="-128"/>
            </a:endParaRPr>
          </a:p>
        </p:txBody>
      </p:sp>
      <p:sp>
        <p:nvSpPr>
          <p:cNvPr id="4" name="TextBox 3"/>
          <p:cNvSpPr txBox="1"/>
          <p:nvPr/>
        </p:nvSpPr>
        <p:spPr>
          <a:xfrm>
            <a:off x="457200" y="2743200"/>
            <a:ext cx="8382000" cy="1815882"/>
          </a:xfrm>
          <a:prstGeom prst="rect">
            <a:avLst/>
          </a:prstGeom>
          <a:noFill/>
        </p:spPr>
        <p:txBody>
          <a:bodyPr wrap="square" rtlCol="0">
            <a:spAutoFit/>
          </a:bodyPr>
          <a:lstStyle/>
          <a:p>
            <a:pPr algn="l"/>
            <a:r>
              <a:rPr lang="en-US" sz="2800" dirty="0"/>
              <a:t>Pre-doctoral Fellowships		37%   (168/454)</a:t>
            </a:r>
          </a:p>
          <a:p>
            <a:pPr algn="l"/>
            <a:endParaRPr lang="en-US" sz="2800" dirty="0"/>
          </a:p>
          <a:p>
            <a:pPr algn="l"/>
            <a:endParaRPr lang="en-US" sz="2800" dirty="0"/>
          </a:p>
          <a:p>
            <a:pPr algn="l"/>
            <a:r>
              <a:rPr lang="en-US" sz="2800" dirty="0"/>
              <a:t>Post-doctoral Fellowships		43%   (255/594)</a:t>
            </a:r>
          </a:p>
        </p:txBody>
      </p:sp>
    </p:spTree>
    <p:extLst>
      <p:ext uri="{BB962C8B-B14F-4D97-AF65-F5344CB8AC3E}">
        <p14:creationId xmlns:p14="http://schemas.microsoft.com/office/powerpoint/2010/main" val="342418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457200" y="609600"/>
            <a:ext cx="8153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just" eaLnBrk="1" hangingPunct="1"/>
            <a:r>
              <a:rPr lang="en-US" b="1" dirty="0"/>
              <a:t>NIH pay-lines are currently between the 12</a:t>
            </a:r>
            <a:r>
              <a:rPr lang="en-US" b="1" baseline="30000" dirty="0"/>
              <a:t>th</a:t>
            </a:r>
            <a:r>
              <a:rPr lang="en-US" b="1" dirty="0"/>
              <a:t>-16</a:t>
            </a:r>
            <a:r>
              <a:rPr lang="en-US" b="1" baseline="30000" dirty="0"/>
              <a:t>th</a:t>
            </a:r>
            <a:r>
              <a:rPr lang="en-US" b="1" dirty="0"/>
              <a:t> percentile depending on the Institute.</a:t>
            </a:r>
          </a:p>
          <a:p>
            <a:pPr algn="just" eaLnBrk="1" hangingPunct="1"/>
            <a:endParaRPr lang="en-US" b="1" u="sng" dirty="0"/>
          </a:p>
          <a:p>
            <a:pPr algn="just" eaLnBrk="1" hangingPunct="1"/>
            <a:r>
              <a:rPr lang="en-US" b="1" u="sng" dirty="0"/>
              <a:t>SOLUTION</a:t>
            </a:r>
            <a:r>
              <a:rPr lang="en-US" b="1" dirty="0"/>
              <a:t>: You not only have to do outstanding science, but you also need to write outstanding grants. </a:t>
            </a:r>
          </a:p>
          <a:p>
            <a:pPr algn="just" eaLnBrk="1" hangingPunct="1"/>
            <a:endParaRPr lang="en-US" b="1" dirty="0"/>
          </a:p>
          <a:p>
            <a:pPr algn="just" eaLnBrk="1" hangingPunct="1"/>
            <a:r>
              <a:rPr lang="en-US" b="1" dirty="0"/>
              <a:t>Try to learn to like the grant writing process and view it as an important part of doing the best science possible.</a:t>
            </a:r>
          </a:p>
          <a:p>
            <a:pPr algn="just" eaLnBrk="1" hangingPunct="1"/>
            <a:endParaRPr lang="en-US" b="1" dirty="0"/>
          </a:p>
          <a:p>
            <a:pPr algn="just" eaLnBrk="1" hangingPunct="1"/>
            <a:r>
              <a:rPr lang="en-US" b="1" dirty="0"/>
              <a:t>The most important factor in your getting a faculty position at a top academic medical center is your ability to obtain extramural grants </a:t>
            </a:r>
            <a:r>
              <a:rPr lang="en-US" b="1" dirty="0">
                <a:solidFill>
                  <a:srgbClr val="FF0000"/>
                </a:solidFill>
              </a:rPr>
              <a:t>even in tough times</a:t>
            </a:r>
            <a:r>
              <a:rPr lang="en-US" b="1" dirty="0"/>
              <a:t>.</a:t>
            </a:r>
          </a:p>
          <a:p>
            <a:pPr algn="just" eaLnBrk="1" hangingPunct="1"/>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 calcmode="lin" valueType="num">
                                      <p:cBhvr additive="base">
                                        <p:cTn id="13"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 calcmode="lin" valueType="num">
                                      <p:cBhvr additive="base">
                                        <p:cTn id="19"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6">
                                            <p:txEl>
                                              <p:pRg st="6" end="6"/>
                                            </p:txEl>
                                          </p:spTgt>
                                        </p:tgtEl>
                                        <p:attrNameLst>
                                          <p:attrName>style.visibility</p:attrName>
                                        </p:attrNameLst>
                                      </p:cBhvr>
                                      <p:to>
                                        <p:strVal val="visible"/>
                                      </p:to>
                                    </p:set>
                                    <p:anim calcmode="lin" valueType="num">
                                      <p:cBhvr additive="base">
                                        <p:cTn id="25" dur="5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04800" y="3121125"/>
            <a:ext cx="83058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3" charset="0"/>
            </a:endParaRPr>
          </a:p>
        </p:txBody>
      </p:sp>
      <p:sp>
        <p:nvSpPr>
          <p:cNvPr id="20482" name="Text Box 4"/>
          <p:cNvSpPr txBox="1">
            <a:spLocks noChangeArrowheads="1"/>
          </p:cNvSpPr>
          <p:nvPr/>
        </p:nvSpPr>
        <p:spPr bwMode="auto">
          <a:xfrm>
            <a:off x="685800" y="1600200"/>
            <a:ext cx="7772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algn="l" eaLnBrk="1" hangingPunct="1">
              <a:buFontTx/>
              <a:buAutoNum type="arabicPeriod"/>
            </a:pPr>
            <a:r>
              <a:rPr lang="en-US" sz="2800" b="1" dirty="0"/>
              <a:t>My personal experiences with the AHA</a:t>
            </a:r>
          </a:p>
          <a:p>
            <a:pPr algn="l" eaLnBrk="1" hangingPunct="1">
              <a:buFontTx/>
              <a:buAutoNum type="arabicPeriod"/>
            </a:pPr>
            <a:endParaRPr lang="en-US" sz="2800" b="1" dirty="0"/>
          </a:p>
          <a:p>
            <a:pPr algn="l" eaLnBrk="1" hangingPunct="1">
              <a:buFontTx/>
              <a:buAutoNum type="arabicPeriod"/>
            </a:pPr>
            <a:r>
              <a:rPr lang="en-US" sz="2800" b="1" dirty="0"/>
              <a:t>General Information and Deadlines</a:t>
            </a:r>
          </a:p>
          <a:p>
            <a:pPr algn="l" eaLnBrk="1" hangingPunct="1">
              <a:buFontTx/>
              <a:buAutoNum type="arabicPeriod"/>
            </a:pPr>
            <a:endParaRPr lang="en-US" sz="2800" b="1" dirty="0"/>
          </a:p>
          <a:p>
            <a:pPr algn="l" eaLnBrk="1" hangingPunct="1">
              <a:buFontTx/>
              <a:buAutoNum type="arabicPeriod"/>
            </a:pPr>
            <a:r>
              <a:rPr lang="en-US" sz="2800" b="1" dirty="0"/>
              <a:t>How the Review Process Works</a:t>
            </a:r>
          </a:p>
          <a:p>
            <a:pPr algn="l" eaLnBrk="1" hangingPunct="1"/>
            <a:r>
              <a:rPr lang="en-US" sz="2800" b="1" dirty="0"/>
              <a:t>		</a:t>
            </a:r>
          </a:p>
          <a:p>
            <a:pPr algn="l" eaLnBrk="1" hangingPunct="1"/>
            <a:r>
              <a:rPr lang="en-US" sz="2800" b="1" dirty="0"/>
              <a:t>4. How to write a successful grant proposal</a:t>
            </a:r>
          </a:p>
        </p:txBody>
      </p:sp>
      <p:sp>
        <p:nvSpPr>
          <p:cNvPr id="20483" name="Text Box 5"/>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0" charset="-128"/>
              </a:defRPr>
            </a:lvl1pPr>
            <a:lvl2pPr marL="37931725" indent="-37474525" eaLnBrk="0" hangingPunct="0">
              <a:defRPr sz="2400">
                <a:solidFill>
                  <a:schemeClr val="tx1"/>
                </a:solidFill>
                <a:latin typeface="Arial" charset="0"/>
                <a:ea typeface="ＭＳ Ｐゴシック" pitchFamily="-110" charset="-128"/>
              </a:defRPr>
            </a:lvl2pPr>
            <a:lvl3pPr eaLnBrk="0" hangingPunct="0">
              <a:defRPr sz="2400">
                <a:solidFill>
                  <a:schemeClr val="tx1"/>
                </a:solidFill>
                <a:latin typeface="Arial" charset="0"/>
                <a:ea typeface="ＭＳ Ｐゴシック" pitchFamily="-110" charset="-128"/>
              </a:defRPr>
            </a:lvl3pPr>
            <a:lvl4pPr eaLnBrk="0" hangingPunct="0">
              <a:defRPr sz="2400">
                <a:solidFill>
                  <a:schemeClr val="tx1"/>
                </a:solidFill>
                <a:latin typeface="Arial" charset="0"/>
                <a:ea typeface="ＭＳ Ｐゴシック" pitchFamily="-110" charset="-128"/>
              </a:defRPr>
            </a:lvl4pPr>
            <a:lvl5pPr eaLnBrk="0" hangingPunct="0">
              <a:defRPr sz="2400">
                <a:solidFill>
                  <a:schemeClr val="tx1"/>
                </a:solidFill>
                <a:latin typeface="Arial" charset="0"/>
                <a:ea typeface="ＭＳ Ｐゴシック" pitchFamily="-110" charset="-128"/>
              </a:defRPr>
            </a:lvl5pPr>
            <a:lvl6pPr marL="457200" eaLnBrk="0" fontAlgn="base" hangingPunct="0">
              <a:spcBef>
                <a:spcPct val="0"/>
              </a:spcBef>
              <a:spcAft>
                <a:spcPct val="0"/>
              </a:spcAft>
              <a:defRPr sz="2400">
                <a:solidFill>
                  <a:schemeClr val="tx1"/>
                </a:solidFill>
                <a:latin typeface="Arial" charset="0"/>
                <a:ea typeface="ＭＳ Ｐゴシック" pitchFamily="-110" charset="-128"/>
              </a:defRPr>
            </a:lvl6pPr>
            <a:lvl7pPr marL="914400" eaLnBrk="0" fontAlgn="base" hangingPunct="0">
              <a:spcBef>
                <a:spcPct val="0"/>
              </a:spcBef>
              <a:spcAft>
                <a:spcPct val="0"/>
              </a:spcAft>
              <a:defRPr sz="2400">
                <a:solidFill>
                  <a:schemeClr val="tx1"/>
                </a:solidFill>
                <a:latin typeface="Arial" charset="0"/>
                <a:ea typeface="ＭＳ Ｐゴシック" pitchFamily="-110" charset="-128"/>
              </a:defRPr>
            </a:lvl7pPr>
            <a:lvl8pPr marL="1371600" eaLnBrk="0" fontAlgn="base" hangingPunct="0">
              <a:spcBef>
                <a:spcPct val="0"/>
              </a:spcBef>
              <a:spcAft>
                <a:spcPct val="0"/>
              </a:spcAft>
              <a:defRPr sz="2400">
                <a:solidFill>
                  <a:schemeClr val="tx1"/>
                </a:solidFill>
                <a:latin typeface="Arial" charset="0"/>
                <a:ea typeface="ＭＳ Ｐゴシック" pitchFamily="-110" charset="-128"/>
              </a:defRPr>
            </a:lvl8pPr>
            <a:lvl9pPr marL="1828800" eaLnBrk="0" fontAlgn="base" hangingPunct="0">
              <a:spcBef>
                <a:spcPct val="0"/>
              </a:spcBef>
              <a:spcAft>
                <a:spcPct val="0"/>
              </a:spcAft>
              <a:defRPr sz="2400">
                <a:solidFill>
                  <a:schemeClr val="tx1"/>
                </a:solidFill>
                <a:latin typeface="Arial" charset="0"/>
                <a:ea typeface="ＭＳ Ｐゴシック" pitchFamily="-110" charset="-128"/>
              </a:defRPr>
            </a:lvl9pPr>
          </a:lstStyle>
          <a:p>
            <a:pPr eaLnBrk="1" hangingPunct="1"/>
            <a:r>
              <a:rPr lang="en-US" sz="3200" b="1">
                <a:solidFill>
                  <a:srgbClr val="FF0000"/>
                </a:solidFill>
              </a:rPr>
              <a:t>"Optimizing your funding success with the American Heart Association"</a:t>
            </a:r>
          </a:p>
        </p:txBody>
      </p:sp>
    </p:spTree>
    <p:extLst>
      <p:ext uri="{BB962C8B-B14F-4D97-AF65-F5344CB8AC3E}">
        <p14:creationId xmlns:p14="http://schemas.microsoft.com/office/powerpoint/2010/main" val="15171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3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33"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6800</Words>
  <Application>Microsoft Office PowerPoint</Application>
  <PresentationFormat>On-screen Show (4:3)</PresentationFormat>
  <Paragraphs>416</Paragraphs>
  <Slides>38</Slides>
  <Notes>29</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Symbol</vt:lpstr>
      <vt:lpstr>Times New Roman</vt:lpstr>
      <vt:lpstr>Default Design</vt:lpstr>
      <vt:lpstr>7_Office Theme</vt:lpstr>
      <vt:lpstr>PowerPoint Presentation</vt:lpstr>
      <vt:lpstr>PowerPoint Presentation</vt:lpstr>
      <vt:lpstr>My Personal Experience with the AHA Fellowships:</vt:lpstr>
      <vt:lpstr>G.K. Owens Active Extramural Grants (&gt; $5M/year):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Criteria for AHA Pre-doctoral Fellowships: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SMC Derived Cells within Advanced Lesions Can Exhibit Athero-Protective or Athero-Promoting Phenotypes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R Wamhoff</dc:creator>
  <cp:lastModifiedBy>Owens, Gary K (gko)</cp:lastModifiedBy>
  <cp:revision>136</cp:revision>
  <cp:lastPrinted>2013-10-23T14:57:11Z</cp:lastPrinted>
  <dcterms:created xsi:type="dcterms:W3CDTF">2005-11-08T16:03:53Z</dcterms:created>
  <dcterms:modified xsi:type="dcterms:W3CDTF">2020-03-05T14:52:19Z</dcterms:modified>
</cp:coreProperties>
</file>